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3"/>
  </p:notesMasterIdLst>
  <p:handoutMasterIdLst>
    <p:handoutMasterId r:id="rId44"/>
  </p:handoutMasterIdLst>
  <p:sldIdLst>
    <p:sldId id="256" r:id="rId2"/>
    <p:sldId id="664" r:id="rId3"/>
    <p:sldId id="371" r:id="rId4"/>
    <p:sldId id="372" r:id="rId5"/>
    <p:sldId id="373" r:id="rId6"/>
    <p:sldId id="646" r:id="rId7"/>
    <p:sldId id="647" r:id="rId8"/>
    <p:sldId id="648" r:id="rId9"/>
    <p:sldId id="649" r:id="rId10"/>
    <p:sldId id="650" r:id="rId11"/>
    <p:sldId id="652" r:id="rId12"/>
    <p:sldId id="660" r:id="rId13"/>
    <p:sldId id="311" r:id="rId14"/>
    <p:sldId id="653" r:id="rId15"/>
    <p:sldId id="363" r:id="rId16"/>
    <p:sldId id="333" r:id="rId17"/>
    <p:sldId id="289" r:id="rId18"/>
    <p:sldId id="350" r:id="rId19"/>
    <p:sldId id="352" r:id="rId20"/>
    <p:sldId id="349" r:id="rId21"/>
    <p:sldId id="365" r:id="rId22"/>
    <p:sldId id="655" r:id="rId23"/>
    <p:sldId id="341" r:id="rId24"/>
    <p:sldId id="292" r:id="rId25"/>
    <p:sldId id="656" r:id="rId26"/>
    <p:sldId id="346" r:id="rId27"/>
    <p:sldId id="343" r:id="rId28"/>
    <p:sldId id="308" r:id="rId29"/>
    <p:sldId id="344" r:id="rId30"/>
    <p:sldId id="345" r:id="rId31"/>
    <p:sldId id="366" r:id="rId32"/>
    <p:sldId id="658" r:id="rId33"/>
    <p:sldId id="370" r:id="rId34"/>
    <p:sldId id="369" r:id="rId35"/>
    <p:sldId id="657" r:id="rId36"/>
    <p:sldId id="351" r:id="rId37"/>
    <p:sldId id="659" r:id="rId38"/>
    <p:sldId id="316" r:id="rId39"/>
    <p:sldId id="310" r:id="rId40"/>
    <p:sldId id="663" r:id="rId41"/>
    <p:sldId id="661" r:id="rId42"/>
  </p:sldIdLst>
  <p:sldSz cx="12192000" cy="6858000"/>
  <p:notesSz cx="9144000" cy="6858000"/>
  <p:embeddedFontLst>
    <p:embeddedFont>
      <p:font typeface="Tahoma" panose="020B0604030504040204" pitchFamily="34" charset="0"/>
      <p:regular r:id="rId45"/>
      <p:bold r:id="rId46"/>
    </p:embeddedFont>
  </p:embeddedFontLst>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Hardisty" initials="D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9"/>
    <p:restoredTop sz="94932" autoAdjust="0"/>
  </p:normalViewPr>
  <p:slideViewPr>
    <p:cSldViewPr showGuides="1">
      <p:cViewPr varScale="1">
        <p:scale>
          <a:sx n="73" d="100"/>
          <a:sy n="73" d="100"/>
        </p:scale>
        <p:origin x="60" y="27"/>
      </p:cViewPr>
      <p:guideLst>
        <p:guide orient="horz" pos="2880"/>
        <p:guide pos="2880"/>
      </p:guideLst>
    </p:cSldViewPr>
  </p:slideViewPr>
  <p:outlineViewPr>
    <p:cViewPr>
      <p:scale>
        <a:sx n="33" d="100"/>
        <a:sy n="33" d="100"/>
      </p:scale>
      <p:origin x="0" y="-12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latin typeface="Tahoma" panose="020B0604030504040204" charset="0"/>
              <a:ea typeface="Tahoma" panose="020B0604030504040204" charset="0"/>
              <a:cs typeface="Tahoma" panose="020B0604030504040204" charset="0"/>
            </a:endParaRPr>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2FF9512-C1B2-8542-8D1F-3D1C4FC338B3}" type="datetimeFigureOut">
              <a:rPr lang="en-US" smtClean="0">
                <a:latin typeface="Tahoma" panose="020B0604030504040204" charset="0"/>
                <a:ea typeface="Tahoma" panose="020B0604030504040204" charset="0"/>
                <a:cs typeface="Tahoma" panose="020B0604030504040204" charset="0"/>
              </a:rPr>
              <a:t>5/31/2023</a:t>
            </a:fld>
            <a:endParaRPr lang="en-US">
              <a:latin typeface="Tahoma" panose="020B0604030504040204" charset="0"/>
              <a:ea typeface="Tahoma" panose="020B0604030504040204" charset="0"/>
              <a:cs typeface="Tahoma" panose="020B0604030504040204" charset="0"/>
            </a:endParaRPr>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latin typeface="Tahoma" panose="020B0604030504040204" charset="0"/>
              <a:ea typeface="Tahoma" panose="020B0604030504040204" charset="0"/>
              <a:cs typeface="Tahoma" panose="020B0604030504040204" charset="0"/>
            </a:endParaRPr>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73DC48AD-851B-9248-9D8D-0DA4B05E2B7F}" type="slidenum">
              <a:rPr lang="en-US" smtClean="0">
                <a:latin typeface="Tahoma" panose="020B0604030504040204" charset="0"/>
                <a:ea typeface="Tahoma" panose="020B0604030504040204" charset="0"/>
                <a:cs typeface="Tahoma" panose="020B0604030504040204" charset="0"/>
              </a:rPr>
              <a:t>‹#›</a:t>
            </a:fld>
            <a:endParaRPr lang="en-US">
              <a:latin typeface="Tahoma" panose="020B0604030504040204" charset="0"/>
              <a:ea typeface="Tahoma" panose="020B0604030504040204" charset="0"/>
              <a:cs typeface="Tahoma" panose="020B06040305040402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Tahoma" panose="020B0604030504040204" charset="0"/>
                <a:ea typeface="Tahoma" panose="020B0604030504040204" charset="0"/>
                <a:cs typeface="Tahoma" panose="020B0604030504040204" charset="0"/>
              </a:defRPr>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Tahoma" panose="020B0604030504040204" charset="0"/>
                <a:ea typeface="Tahoma" panose="020B0604030504040204" charset="0"/>
                <a:cs typeface="Tahoma" panose="020B0604030504040204" charset="0"/>
              </a:defRPr>
            </a:lvl1pPr>
          </a:lstStyle>
          <a:p>
            <a:fld id="{6BCCF4E8-49D3-814F-87F3-AAF8B18E662D}" type="datetimeFigureOut">
              <a:rPr lang="en-US" smtClean="0"/>
              <a:t>5/31/2023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Tahoma" panose="020B0604030504040204" charset="0"/>
                <a:ea typeface="Tahoma" panose="020B0604030504040204" charset="0"/>
                <a:cs typeface="Tahoma" panose="020B0604030504040204" charset="0"/>
              </a:defRPr>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atin typeface="Tahoma" panose="020B0604030504040204" charset="0"/>
                <a:ea typeface="Tahoma" panose="020B0604030504040204" charset="0"/>
                <a:cs typeface="Tahoma" panose="020B0604030504040204" charset="0"/>
              </a:defRPr>
            </a:lvl1pPr>
          </a:lstStyle>
          <a:p>
            <a:fld id="{948AC21E-EBC9-4241-82E8-71BCC942CE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charset="0"/>
        <a:ea typeface="Tahoma" panose="020B0604030504040204" charset="0"/>
        <a:cs typeface="Tahoma" panose="020B0604030504040204" charset="0"/>
      </a:defRPr>
    </a:lvl1pPr>
    <a:lvl2pPr marL="457200" algn="l" defTabSz="914400" rtl="0" eaLnBrk="1" latinLnBrk="0" hangingPunct="1">
      <a:defRPr sz="1200" kern="1200">
        <a:solidFill>
          <a:schemeClr val="tx1"/>
        </a:solidFill>
        <a:latin typeface="Tahoma" panose="020B0604030504040204" charset="0"/>
        <a:ea typeface="Tahoma" panose="020B0604030504040204" charset="0"/>
        <a:cs typeface="Tahoma" panose="020B0604030504040204" charset="0"/>
      </a:defRPr>
    </a:lvl2pPr>
    <a:lvl3pPr marL="914400" algn="l" defTabSz="914400" rtl="0" eaLnBrk="1" latinLnBrk="0" hangingPunct="1">
      <a:defRPr sz="1200" kern="1200">
        <a:solidFill>
          <a:schemeClr val="tx1"/>
        </a:solidFill>
        <a:latin typeface="Tahoma" panose="020B0604030504040204" charset="0"/>
        <a:ea typeface="Tahoma" panose="020B0604030504040204" charset="0"/>
        <a:cs typeface="Tahoma" panose="020B0604030504040204" charset="0"/>
      </a:defRPr>
    </a:lvl3pPr>
    <a:lvl4pPr marL="1371600" algn="l" defTabSz="914400" rtl="0" eaLnBrk="1" latinLnBrk="0" hangingPunct="1">
      <a:defRPr sz="1200" kern="1200">
        <a:solidFill>
          <a:schemeClr val="tx1"/>
        </a:solidFill>
        <a:latin typeface="Tahoma" panose="020B0604030504040204" charset="0"/>
        <a:ea typeface="Tahoma" panose="020B0604030504040204" charset="0"/>
        <a:cs typeface="Tahoma" panose="020B0604030504040204" charset="0"/>
      </a:defRPr>
    </a:lvl4pPr>
    <a:lvl5pPr marL="1828800" algn="l" defTabSz="914400" rtl="0" eaLnBrk="1" latinLnBrk="0" hangingPunct="1">
      <a:defRPr sz="1200" kern="1200">
        <a:solidFill>
          <a:schemeClr val="tx1"/>
        </a:solidFill>
        <a:latin typeface="Tahoma" panose="020B0604030504040204" charset="0"/>
        <a:ea typeface="Tahoma" panose="020B0604030504040204" charset="0"/>
        <a:cs typeface="Tahoma" panose="020B060403050404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According</a:t>
            </a:r>
            <a:r>
              <a:rPr lang="zh-CN" altLang="en-US" dirty="0"/>
              <a:t> </a:t>
            </a:r>
            <a:r>
              <a:rPr lang="en-US" altLang="zh-CN" dirty="0"/>
              <a:t>to</a:t>
            </a:r>
            <a:r>
              <a:rPr lang="zh-CN" altLang="en-US" dirty="0"/>
              <a:t> </a:t>
            </a:r>
            <a:r>
              <a:rPr lang="en-US" altLang="zh-CN" dirty="0"/>
              <a:t>an</a:t>
            </a:r>
            <a:r>
              <a:rPr lang="zh-CN" altLang="en-US" dirty="0"/>
              <a:t> </a:t>
            </a:r>
            <a:r>
              <a:rPr lang="en-US" altLang="zh-CN" dirty="0"/>
              <a:t>expenditure</a:t>
            </a:r>
            <a:r>
              <a:rPr lang="zh-CN" altLang="en-US" dirty="0"/>
              <a:t> </a:t>
            </a:r>
            <a:r>
              <a:rPr lang="en-US" altLang="zh-CN" dirty="0"/>
              <a:t>survey,</a:t>
            </a:r>
            <a:r>
              <a:rPr lang="zh-CN" altLang="en-US" dirty="0"/>
              <a:t> </a:t>
            </a:r>
            <a:r>
              <a:rPr lang="en-US" altLang="zh-CN" dirty="0"/>
              <a:t>IRP</a:t>
            </a:r>
            <a:r>
              <a:rPr lang="zh-CN" altLang="en-US" dirty="0"/>
              <a:t> </a:t>
            </a:r>
            <a:r>
              <a:rPr lang="en-US" altLang="zh-CN" dirty="0"/>
              <a:t>grocery</a:t>
            </a:r>
            <a:r>
              <a:rPr lang="zh-CN" altLang="en-US" dirty="0"/>
              <a:t> </a:t>
            </a:r>
            <a:r>
              <a:rPr lang="en-US" altLang="zh-CN" dirty="0"/>
              <a:t>store</a:t>
            </a:r>
            <a:r>
              <a:rPr lang="zh-CN" altLang="en-US" dirty="0"/>
              <a:t> </a:t>
            </a:r>
            <a:r>
              <a:rPr lang="en-US" altLang="zh-CN" dirty="0"/>
              <a:t>=</a:t>
            </a:r>
            <a:r>
              <a:rPr lang="zh-CN" altLang="en-US" dirty="0"/>
              <a:t> </a:t>
            </a:r>
            <a:r>
              <a:rPr lang="en-US" altLang="zh-CN" dirty="0"/>
              <a:t>$13</a:t>
            </a:r>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11</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12</a:t>
            </a:fld>
            <a:endParaRPr lang="ru-RU" dirty="0"/>
          </a:p>
        </p:txBody>
      </p:sp>
    </p:spTree>
    <p:extLst>
      <p:ext uri="{BB962C8B-B14F-4D97-AF65-F5344CB8AC3E}">
        <p14:creationId xmlns:p14="http://schemas.microsoft.com/office/powerpoint/2010/main" val="119759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14</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Sample</a:t>
            </a:r>
            <a:r>
              <a:rPr lang="zh-CN" altLang="en-US" dirty="0"/>
              <a:t> </a:t>
            </a:r>
            <a:r>
              <a:rPr lang="en-US" altLang="zh-CN" dirty="0"/>
              <a:t>graph:</a:t>
            </a:r>
            <a:r>
              <a:rPr lang="zh-CN" altLang="en-US" dirty="0"/>
              <a:t> </a:t>
            </a:r>
            <a:r>
              <a:rPr lang="en-US" altLang="zh-CN" dirty="0"/>
              <a:t>UK,</a:t>
            </a:r>
            <a:r>
              <a:rPr lang="zh-CN" altLang="en-US" dirty="0"/>
              <a:t> </a:t>
            </a:r>
            <a:r>
              <a:rPr lang="en-US" altLang="zh-CN" dirty="0"/>
              <a:t>department</a:t>
            </a:r>
            <a:r>
              <a:rPr lang="zh-CN" altLang="en-US" dirty="0"/>
              <a:t> </a:t>
            </a:r>
            <a:r>
              <a:rPr lang="en-US" altLang="zh-CN" dirty="0"/>
              <a:t>store</a:t>
            </a:r>
            <a:r>
              <a:rPr lang="zh-CN" altLang="en-US" dirty="0"/>
              <a:t> </a:t>
            </a:r>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22</a:t>
            </a:fld>
            <a:endParaRPr lang="en-US"/>
          </a:p>
        </p:txBody>
      </p:sp>
    </p:spTree>
    <p:extLst>
      <p:ext uri="{BB962C8B-B14F-4D97-AF65-F5344CB8AC3E}">
        <p14:creationId xmlns:p14="http://schemas.microsoft.com/office/powerpoint/2010/main" val="355470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25</a:t>
            </a:fld>
            <a:endParaRPr lang="en-US"/>
          </a:p>
        </p:txBody>
      </p:sp>
    </p:spTree>
    <p:extLst>
      <p:ext uri="{BB962C8B-B14F-4D97-AF65-F5344CB8AC3E}">
        <p14:creationId xmlns:p14="http://schemas.microsoft.com/office/powerpoint/2010/main" val="1756601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ahoma" panose="020B0604030504040204" charset="0"/>
                <a:ea typeface="Tahoma" panose="020B0604030504040204" charset="0"/>
                <a:cs typeface="Tahoma" panose="020B0604030504040204" charset="0"/>
              </a:rPr>
              <a:t>Notably, this study rules out several alternative explanations. For example, it could be argued that a purchase precondition draws consumers’ attention to the offer or makes the offer appear scarce, thus creating the perception that the discount is of higher value. Or, it could be argued that the purchase precondition makes consumers think of a specific product, improving the imaginability of the potential purchase and thereby making it more attractive. However, had the phenomenon been driven by these alternative explanations, the purchase precondition in this study should have boosted perceived discount magnitude and coupon redemption intentions in both the absolute and relative format conditions.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According</a:t>
            </a:r>
            <a:r>
              <a:rPr lang="zh-CN" altLang="en-US" dirty="0"/>
              <a:t> </a:t>
            </a:r>
            <a:r>
              <a:rPr lang="en-US" altLang="zh-CN" dirty="0"/>
              <a:t>to</a:t>
            </a:r>
            <a:r>
              <a:rPr lang="zh-CN" altLang="en-US" dirty="0"/>
              <a:t> </a:t>
            </a:r>
            <a:r>
              <a:rPr lang="en-US" altLang="zh-CN" dirty="0"/>
              <a:t>US</a:t>
            </a:r>
            <a:r>
              <a:rPr lang="zh-CN" altLang="en-US" dirty="0"/>
              <a:t> </a:t>
            </a:r>
            <a:r>
              <a:rPr lang="en-US" altLang="zh-CN" dirty="0"/>
              <a:t>government</a:t>
            </a:r>
            <a:r>
              <a:rPr lang="zh-CN" altLang="en-US" dirty="0"/>
              <a:t> </a:t>
            </a:r>
            <a:r>
              <a:rPr lang="en-US" altLang="zh-CN" dirty="0"/>
              <a:t>data,</a:t>
            </a:r>
            <a:r>
              <a:rPr lang="zh-CN" altLang="en-US" dirty="0"/>
              <a:t> </a:t>
            </a:r>
            <a:r>
              <a:rPr lang="en-US" altLang="zh-CN" dirty="0"/>
              <a:t>average</a:t>
            </a:r>
            <a:r>
              <a:rPr lang="zh-CN" altLang="en-US" dirty="0"/>
              <a:t> </a:t>
            </a:r>
            <a:r>
              <a:rPr lang="en-US" altLang="zh-CN" dirty="0"/>
              <a:t>price</a:t>
            </a:r>
            <a:r>
              <a:rPr lang="zh-CN" altLang="en-US" dirty="0"/>
              <a:t> </a:t>
            </a:r>
            <a:r>
              <a:rPr lang="en-US" altLang="zh-CN" dirty="0"/>
              <a:t>of</a:t>
            </a:r>
            <a:r>
              <a:rPr lang="zh-CN" altLang="en-US" dirty="0"/>
              <a:t> </a:t>
            </a:r>
            <a:r>
              <a:rPr lang="en-US" altLang="zh-CN" dirty="0"/>
              <a:t>12oz</a:t>
            </a:r>
            <a:r>
              <a:rPr lang="zh-CN" altLang="en-US" dirty="0"/>
              <a:t> </a:t>
            </a:r>
            <a:r>
              <a:rPr lang="en-US" altLang="zh-CN" dirty="0"/>
              <a:t>of</a:t>
            </a:r>
            <a:r>
              <a:rPr lang="zh-CN" altLang="en-US" dirty="0"/>
              <a:t> </a:t>
            </a:r>
            <a:r>
              <a:rPr lang="en-US" altLang="zh-CN" dirty="0"/>
              <a:t>juice</a:t>
            </a:r>
            <a:r>
              <a:rPr lang="zh-CN" altLang="en-US" dirty="0"/>
              <a:t> </a:t>
            </a:r>
            <a:r>
              <a:rPr lang="en-US" altLang="zh-CN" dirty="0"/>
              <a:t>=</a:t>
            </a:r>
            <a:r>
              <a:rPr lang="zh-CN" altLang="en-US" dirty="0"/>
              <a:t> </a:t>
            </a:r>
            <a:r>
              <a:rPr lang="en-US" altLang="zh-CN" dirty="0"/>
              <a:t>$2</a:t>
            </a:r>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32</a:t>
            </a:fld>
            <a:endParaRPr lang="en-US"/>
          </a:p>
        </p:txBody>
      </p:sp>
    </p:spTree>
    <p:extLst>
      <p:ext uri="{BB962C8B-B14F-4D97-AF65-F5344CB8AC3E}">
        <p14:creationId xmlns:p14="http://schemas.microsoft.com/office/powerpoint/2010/main" val="180287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35</a:t>
            </a:fld>
            <a:endParaRPr lang="en-US"/>
          </a:p>
        </p:txBody>
      </p:sp>
    </p:spTree>
    <p:extLst>
      <p:ext uri="{BB962C8B-B14F-4D97-AF65-F5344CB8AC3E}">
        <p14:creationId xmlns:p14="http://schemas.microsoft.com/office/powerpoint/2010/main" val="210537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also</a:t>
            </a:r>
            <a:r>
              <a:rPr lang="zh-CN" altLang="en-US" dirty="0"/>
              <a:t> </a:t>
            </a:r>
            <a:r>
              <a:rPr lang="en-US" altLang="zh-CN" dirty="0"/>
              <a:t>test</a:t>
            </a:r>
            <a:r>
              <a:rPr lang="zh-CN" altLang="en-US" dirty="0"/>
              <a:t> </a:t>
            </a:r>
            <a:r>
              <a:rPr lang="en-US" altLang="zh-CN" dirty="0"/>
              <a:t>a</a:t>
            </a:r>
            <a:r>
              <a:rPr lang="zh-CN" altLang="en-US" dirty="0"/>
              <a:t> </a:t>
            </a:r>
            <a:r>
              <a:rPr lang="en-US" altLang="zh-CN" dirty="0"/>
              <a:t>managerially</a:t>
            </a:r>
            <a:r>
              <a:rPr lang="zh-CN" altLang="en-US" dirty="0"/>
              <a:t> </a:t>
            </a:r>
            <a:r>
              <a:rPr lang="en-US" altLang="zh-CN" dirty="0"/>
              <a:t>relevant</a:t>
            </a:r>
            <a:r>
              <a:rPr lang="zh-CN" altLang="en-US" dirty="0"/>
              <a:t> </a:t>
            </a:r>
            <a:r>
              <a:rPr lang="en-US" altLang="zh-CN" dirty="0"/>
              <a:t>moderator:</a:t>
            </a:r>
            <a:r>
              <a:rPr lang="zh-CN" altLang="en-US" dirty="0"/>
              <a:t> </a:t>
            </a:r>
            <a:r>
              <a:rPr lang="en-US" altLang="zh-CN" dirty="0"/>
              <a:t>joint/</a:t>
            </a:r>
            <a:r>
              <a:rPr lang="zh-CN" altLang="en-US" dirty="0"/>
              <a:t> </a:t>
            </a:r>
            <a:r>
              <a:rPr lang="en-US" altLang="zh-CN" dirty="0"/>
              <a:t>separate.</a:t>
            </a:r>
            <a:r>
              <a:rPr lang="zh-CN" altLang="en-US" dirty="0"/>
              <a:t> </a:t>
            </a:r>
            <a:r>
              <a:rPr lang="en-US" altLang="zh-CN" sz="1200" kern="1200" dirty="0">
                <a:solidFill>
                  <a:schemeClr val="tx1"/>
                </a:solidFill>
                <a:effectLst/>
                <a:latin typeface="Tahoma" panose="020B0604030504040204" charset="0"/>
                <a:ea typeface="Tahoma" panose="020B0604030504040204" charset="0"/>
                <a:cs typeface="Tahoma" panose="020B0604030504040204" charset="0"/>
              </a:rPr>
              <a:t>R</a:t>
            </a:r>
            <a:r>
              <a:rPr lang="en-US" sz="1200" kern="1200" dirty="0">
                <a:solidFill>
                  <a:schemeClr val="tx1"/>
                </a:solidFill>
                <a:effectLst/>
                <a:latin typeface="Tahoma" panose="020B0604030504040204" charset="0"/>
                <a:ea typeface="Tahoma" panose="020B0604030504040204" charset="0"/>
                <a:cs typeface="Tahoma" panose="020B0604030504040204" charset="0"/>
              </a:rPr>
              <a:t>etailers sometimes advertise several price promotions together, and different retailers may advertise their price promotions through the same channel. </a:t>
            </a:r>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37</a:t>
            </a:fld>
            <a:endParaRPr lang="en-US"/>
          </a:p>
        </p:txBody>
      </p:sp>
    </p:spTree>
    <p:extLst>
      <p:ext uri="{BB962C8B-B14F-4D97-AF65-F5344CB8AC3E}">
        <p14:creationId xmlns:p14="http://schemas.microsoft.com/office/powerpoint/2010/main" val="963861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charset="0"/>
                <a:ea typeface="Tahoma" panose="020B0604030504040204" charset="0"/>
                <a:cs typeface="Tahoma" panose="020B0604030504040204" charset="0"/>
              </a:rPr>
              <a:t>Since we argue that a purchase precondition serves as a reference point, it could be asked whether the basic phenomenon merely reflects an increase in the evaluability (i.e., how hard it is to evaluate a target; </a:t>
            </a:r>
            <a:r>
              <a:rPr lang="en-US" sz="1200" kern="1200" dirty="0" err="1">
                <a:solidFill>
                  <a:schemeClr val="tx1"/>
                </a:solidFill>
                <a:effectLst/>
                <a:latin typeface="Tahoma" panose="020B0604030504040204" charset="0"/>
                <a:ea typeface="Tahoma" panose="020B0604030504040204" charset="0"/>
                <a:cs typeface="Tahoma" panose="020B0604030504040204" charset="0"/>
              </a:rPr>
              <a:t>Hsee</a:t>
            </a:r>
            <a:r>
              <a:rPr lang="en-US" sz="1200" kern="1200" dirty="0">
                <a:solidFill>
                  <a:schemeClr val="tx1"/>
                </a:solidFill>
                <a:effectLst/>
                <a:latin typeface="Tahoma" panose="020B0604030504040204" charset="0"/>
                <a:ea typeface="Tahoma" panose="020B0604030504040204" charset="0"/>
                <a:cs typeface="Tahoma" panose="020B0604030504040204" charset="0"/>
              </a:rPr>
              <a:t> 1996) of the discount. Indeed, introducing a reference point can make a target easier to be evaluated, but increased evaluability alone is not a sufficient explanation for the phenomenon because a target being easier to evaluate does not imply it would be judged to be larger in magnitude. To further demonstrate that the basic phenomenon is not a mere evaluability effect, we conducted a supplemental study</a:t>
            </a:r>
            <a:r>
              <a:rPr lang="en-US" altLang="zh-CN" sz="1200" kern="1200" dirty="0">
                <a:solidFill>
                  <a:schemeClr val="tx1"/>
                </a:solidFill>
                <a:effectLst/>
                <a:latin typeface="Tahoma" panose="020B0604030504040204" charset="0"/>
                <a:ea typeface="Tahoma" panose="020B0604030504040204" charset="0"/>
                <a:cs typeface="Tahoma" panose="020B0604030504040204" charset="0"/>
              </a:rPr>
              <a:t>,</a:t>
            </a:r>
            <a:r>
              <a:rPr lang="zh-CN" altLang="en-US" sz="1200" kern="1200" dirty="0">
                <a:solidFill>
                  <a:schemeClr val="tx1"/>
                </a:solidFill>
                <a:effectLst/>
                <a:latin typeface="Tahoma" panose="020B0604030504040204" charset="0"/>
                <a:ea typeface="Tahoma" panose="020B0604030504040204" charset="0"/>
                <a:cs typeface="Tahoma" panose="020B0604030504040204" charset="0"/>
              </a:rPr>
              <a:t> </a:t>
            </a:r>
            <a:r>
              <a:rPr lang="en-US" sz="1200" kern="1200" dirty="0">
                <a:solidFill>
                  <a:schemeClr val="tx1"/>
                </a:solidFill>
                <a:effectLst/>
                <a:latin typeface="Tahoma" panose="020B0604030504040204" charset="0"/>
                <a:ea typeface="Tahoma" panose="020B0604030504040204" charset="0"/>
                <a:cs typeface="Tahoma" panose="020B0604030504040204" charset="0"/>
              </a:rPr>
              <a:t>in which we measured evaluability, used it as a covariate, and replicated the basic effect and mediation. </a:t>
            </a:r>
            <a:endParaRPr lang="en-US" dirty="0"/>
          </a:p>
        </p:txBody>
      </p:sp>
      <p:sp>
        <p:nvSpPr>
          <p:cNvPr id="4" name="Slide Number Placeholder 3"/>
          <p:cNvSpPr>
            <a:spLocks noGrp="1"/>
          </p:cNvSpPr>
          <p:nvPr>
            <p:ph type="sldNum" sz="quarter" idx="5"/>
          </p:nvPr>
        </p:nvSpPr>
        <p:spPr/>
        <p:txBody>
          <a:bodyPr/>
          <a:lstStyle/>
          <a:p>
            <a:fld id="{948AC21E-EBC9-4241-82E8-71BCC942CE25}" type="slidenum">
              <a:rPr lang="en-US" smtClean="0"/>
              <a:t>41</a:t>
            </a:fld>
            <a:endParaRPr lang="en-US"/>
          </a:p>
        </p:txBody>
      </p:sp>
    </p:spTree>
    <p:extLst>
      <p:ext uri="{BB962C8B-B14F-4D97-AF65-F5344CB8AC3E}">
        <p14:creationId xmlns:p14="http://schemas.microsoft.com/office/powerpoint/2010/main" val="408991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Indeed,</a:t>
            </a:r>
            <a:r>
              <a:rPr lang="zh-CN" altLang="en-US" dirty="0"/>
              <a:t> </a:t>
            </a:r>
            <a:r>
              <a:rPr lang="en-US" altLang="zh-CN" dirty="0"/>
              <a:t>purchase</a:t>
            </a:r>
            <a:r>
              <a:rPr lang="zh-CN" altLang="en-US" dirty="0"/>
              <a:t> </a:t>
            </a:r>
            <a:r>
              <a:rPr lang="en-US" altLang="zh-CN" dirty="0"/>
              <a:t>preconditions</a:t>
            </a:r>
            <a:r>
              <a:rPr lang="zh-CN" altLang="en-US" dirty="0"/>
              <a:t> </a:t>
            </a:r>
            <a:r>
              <a:rPr lang="en-US" altLang="zh-CN" dirty="0"/>
              <a:t>make</a:t>
            </a:r>
            <a:r>
              <a:rPr lang="zh-CN" altLang="en-US" dirty="0"/>
              <a:t> </a:t>
            </a:r>
            <a:r>
              <a:rPr lang="en-US" altLang="zh-CN" dirty="0"/>
              <a:t>a</a:t>
            </a:r>
            <a:r>
              <a:rPr lang="zh-CN" altLang="en-US" dirty="0"/>
              <a:t> </a:t>
            </a:r>
            <a:r>
              <a:rPr lang="en-US" altLang="zh-CN" dirty="0"/>
              <a:t>promotion</a:t>
            </a:r>
            <a:r>
              <a:rPr lang="zh-CN" altLang="en-US" dirty="0"/>
              <a:t> </a:t>
            </a:r>
            <a:r>
              <a:rPr lang="en-US" altLang="zh-CN" dirty="0"/>
              <a:t>objectively</a:t>
            </a:r>
            <a:r>
              <a:rPr lang="zh-CN" altLang="en-US" dirty="0"/>
              <a:t> </a:t>
            </a:r>
            <a:r>
              <a:rPr lang="en-US" altLang="zh-CN" dirty="0"/>
              <a:t>worse</a:t>
            </a:r>
            <a:r>
              <a:rPr lang="zh-CN" altLang="en-US" dirty="0"/>
              <a:t> </a:t>
            </a:r>
            <a:r>
              <a:rPr lang="en-US" altLang="zh-CN" dirty="0"/>
              <a:t>economically.</a:t>
            </a:r>
            <a:r>
              <a:rPr lang="zh-CN" altLang="en-US" dirty="0"/>
              <a:t> </a:t>
            </a:r>
            <a:endParaRPr lang="en-US" dirty="0"/>
          </a:p>
        </p:txBody>
      </p:sp>
      <p:sp>
        <p:nvSpPr>
          <p:cNvPr id="4" name="Slide Number Placeholder 3"/>
          <p:cNvSpPr>
            <a:spLocks noGrp="1"/>
          </p:cNvSpPr>
          <p:nvPr>
            <p:ph type="sldNum" sz="quarter" idx="10"/>
          </p:nvPr>
        </p:nvSpPr>
        <p:spPr/>
        <p:txBody>
          <a:bodyPr/>
          <a:lstStyle/>
          <a:p>
            <a:fld id="{948AC21E-EBC9-4241-82E8-71BCC942CE2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DengXian" panose="02010600030101010101" pitchFamily="2" charset="-122"/>
              </a:rPr>
              <a:t>Deal restrictions can take three different forms</a:t>
            </a:r>
            <a:r>
              <a:rPr lang="en-US" sz="1800" u="sng" dirty="0">
                <a:solidFill>
                  <a:srgbClr val="008080"/>
                </a:solidFill>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(Inman et al. 1997)</a:t>
            </a:r>
            <a:r>
              <a:rPr lang="en-US" sz="1800" dirty="0">
                <a:effectLst/>
                <a:latin typeface="Times New Roman" panose="02020603050405020304" pitchFamily="18" charset="0"/>
                <a:ea typeface="Times New Roman" panose="02020603050405020304" pitchFamily="18" charset="0"/>
              </a:rPr>
              <a:t>: quantity restrictions (e.g., “$2 off, applicable to no more than five purchases per consumer”), time restrictions (e.g., “$2 off, deal expires in two days”), and purchase preconditions (e.g., “$2 off if you spend $5 or more”).</a:t>
            </a:r>
            <a:endParaRPr lang="en-US" altLang="zh-CN" dirty="0"/>
          </a:p>
          <a:p>
            <a:endParaRPr lang="en-US" altLang="zh-CN" dirty="0"/>
          </a:p>
          <a:p>
            <a:r>
              <a:rPr lang="en-US" altLang="zh-CN" dirty="0"/>
              <a:t>But</a:t>
            </a:r>
            <a:r>
              <a:rPr lang="zh-CN" altLang="en-US" dirty="0"/>
              <a:t> </a:t>
            </a:r>
            <a:r>
              <a:rPr lang="en-US" altLang="zh-CN" dirty="0"/>
              <a:t>the</a:t>
            </a:r>
            <a:r>
              <a:rPr lang="zh-CN" altLang="en-US" dirty="0"/>
              <a:t> </a:t>
            </a:r>
            <a:r>
              <a:rPr lang="en-US" altLang="zh-CN" dirty="0"/>
              <a:t>Inman</a:t>
            </a:r>
            <a:r>
              <a:rPr lang="zh-CN" altLang="en-US" dirty="0"/>
              <a:t> </a:t>
            </a:r>
            <a:r>
              <a:rPr lang="en-US" altLang="zh-CN" dirty="0"/>
              <a:t>paper</a:t>
            </a:r>
            <a:r>
              <a:rPr lang="zh-CN" altLang="en-US" dirty="0"/>
              <a:t> </a:t>
            </a:r>
            <a:r>
              <a:rPr lang="en-US" altLang="zh-CN" dirty="0"/>
              <a:t>does</a:t>
            </a:r>
            <a:r>
              <a:rPr lang="zh-CN" altLang="en-US" dirty="0"/>
              <a:t> </a:t>
            </a:r>
            <a:r>
              <a:rPr lang="en-US" altLang="zh-CN" dirty="0"/>
              <a:t>not</a:t>
            </a:r>
            <a:r>
              <a:rPr lang="zh-CN" altLang="en-US" dirty="0"/>
              <a:t> </a:t>
            </a:r>
            <a:r>
              <a:rPr lang="en-US" altLang="zh-CN" dirty="0"/>
              <a:t>explain</a:t>
            </a:r>
            <a:r>
              <a:rPr lang="zh-CN" altLang="en-US" dirty="0"/>
              <a:t> </a:t>
            </a:r>
            <a:r>
              <a:rPr lang="en-US" altLang="zh-CN" dirty="0"/>
              <a:t>when</a:t>
            </a:r>
            <a:r>
              <a:rPr lang="zh-CN" altLang="en-US" dirty="0"/>
              <a:t> </a:t>
            </a:r>
            <a:r>
              <a:rPr lang="en-US" altLang="zh-CN" dirty="0"/>
              <a:t>or</a:t>
            </a:r>
            <a:r>
              <a:rPr lang="zh-CN" altLang="en-US" dirty="0"/>
              <a:t> </a:t>
            </a:r>
            <a:r>
              <a:rPr lang="en-US" altLang="zh-CN" dirty="0"/>
              <a:t>why</a:t>
            </a:r>
            <a:r>
              <a:rPr lang="zh-CN" altLang="en-US" dirty="0"/>
              <a:t> </a:t>
            </a:r>
            <a:r>
              <a:rPr lang="en-US" altLang="zh-CN" dirty="0"/>
              <a:t>the</a:t>
            </a:r>
            <a:r>
              <a:rPr lang="zh-CN" altLang="en-US" dirty="0"/>
              <a:t> </a:t>
            </a:r>
            <a:r>
              <a:rPr lang="en-US" altLang="zh-CN" dirty="0"/>
              <a:t>accentuation</a:t>
            </a:r>
            <a:r>
              <a:rPr lang="zh-CN" altLang="en-US" dirty="0"/>
              <a:t> </a:t>
            </a:r>
            <a:r>
              <a:rPr lang="en-US" altLang="zh-CN" dirty="0"/>
              <a:t>effect</a:t>
            </a:r>
            <a:r>
              <a:rPr lang="zh-CN" altLang="en-US" dirty="0"/>
              <a:t> </a:t>
            </a:r>
            <a:r>
              <a:rPr lang="en-US" altLang="zh-CN" dirty="0"/>
              <a:t>takes</a:t>
            </a:r>
            <a:r>
              <a:rPr lang="zh-CN" altLang="en-US" dirty="0"/>
              <a:t> </a:t>
            </a:r>
            <a:r>
              <a:rPr lang="en-US" altLang="zh-CN" dirty="0"/>
              <a:t>place</a:t>
            </a:r>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6</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7</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8</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ahoma" panose="020B0604030504040204" charset="0"/>
                <a:ea typeface="Tahoma" panose="020B0604030504040204" charset="0"/>
                <a:cs typeface="Tahoma" panose="020B0604030504040204" charset="0"/>
              </a:rPr>
              <a:t>External reference points are observed information (Mayhew and Winer 1992), such as seeing the prices of smartphones on a website, while internal ones are developed from experience and based on memory, such as the prices someone has previously paid for smartphones. People tend to use an internal reference point as a default to evaluate a target unless an external reference point is available (Biswas and Blair 1991). For example, when seeing the price of a smartphone, consumers will judge how expensive it is with respect to previous prices they have seen, unless another smartphone price is immediately at hand for comparison. </a:t>
            </a:r>
            <a:endParaRPr lang="en-US" dirty="0">
              <a:effectLst/>
            </a:endParaRPr>
          </a:p>
        </p:txBody>
      </p:sp>
      <p:sp>
        <p:nvSpPr>
          <p:cNvPr id="4" name="Slide Number Placeholder 3"/>
          <p:cNvSpPr>
            <a:spLocks noGrp="1"/>
          </p:cNvSpPr>
          <p:nvPr>
            <p:ph type="sldNum" sz="quarter" idx="5"/>
          </p:nvPr>
        </p:nvSpPr>
        <p:spPr/>
        <p:txBody>
          <a:bodyPr/>
          <a:lstStyle/>
          <a:p>
            <a:fld id="{7D22DDE1-946E-4D4F-A009-0AB060DAEC3B}" type="slidenum">
              <a:rPr lang="ru-RU" smtClean="0"/>
              <a:t>9</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DDE1-946E-4D4F-A009-0AB060DAEC3B}" type="slidenum">
              <a:rPr lang="ru-RU" smtClean="0"/>
              <a:t>10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8_Пользовательский маке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charset="0"/>
                <a:ea typeface="Tahoma" panose="020B0604030504040204" charset="0"/>
                <a:cs typeface="Tahoma" panose="020B0604030504040204" charset="0"/>
              </a:defRPr>
            </a:lvl1pPr>
          </a:lstStyle>
          <a:p>
            <a:fld id="{1D8BD707-D9CF-40AE-B4C6-C98DA3205C09}"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charset="0"/>
                <a:ea typeface="Tahoma" panose="020B0604030504040204" charset="0"/>
                <a:cs typeface="Tahoma" panose="020B060403050404020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charset="0"/>
                <a:ea typeface="Tahoma" panose="020B0604030504040204" charset="0"/>
                <a:cs typeface="Tahoma" panose="020B0604030504040204" charset="0"/>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charset="0"/>
          <a:ea typeface="Tahoma" panose="020B0604030504040204" charset="0"/>
          <a:cs typeface="Tahoma" panose="020B060403050404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charset="0"/>
          <a:ea typeface="Tahoma" panose="020B0604030504040204" charset="0"/>
          <a:cs typeface="Tahoma" panose="020B060403050404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charset="0"/>
          <a:ea typeface="Tahoma" panose="020B0604030504040204" charset="0"/>
          <a:cs typeface="Tahoma" panose="020B060403050404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charset="0"/>
          <a:ea typeface="Tahoma" panose="020B0604030504040204" charset="0"/>
          <a:cs typeface="Tahoma" panose="020B060403050404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charset="0"/>
          <a:ea typeface="Tahoma" panose="020B0604030504040204" charset="0"/>
          <a:cs typeface="Tahoma" panose="020B060403050404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charset="0"/>
          <a:ea typeface="Tahoma" panose="020B0604030504040204" charset="0"/>
          <a:cs typeface="Tahoma" panose="020B060403050404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654283" y="3657172"/>
            <a:ext cx="3489423" cy="1938568"/>
          </a:xfrm>
          <a:prstGeom prst="rect">
            <a:avLst/>
          </a:prstGeom>
        </p:spPr>
      </p:pic>
      <p:sp>
        <p:nvSpPr>
          <p:cNvPr id="8" name="object 8"/>
          <p:cNvSpPr/>
          <p:nvPr/>
        </p:nvSpPr>
        <p:spPr>
          <a:xfrm>
            <a:off x="2152724" y="2934206"/>
            <a:ext cx="216535" cy="119380"/>
          </a:xfrm>
          <a:custGeom>
            <a:avLst/>
            <a:gdLst/>
            <a:ahLst/>
            <a:cxnLst/>
            <a:rect l="l" t="t" r="r" b="b"/>
            <a:pathLst>
              <a:path w="216534" h="119380">
                <a:moveTo>
                  <a:pt x="4501" y="104749"/>
                </a:moveTo>
                <a:lnTo>
                  <a:pt x="2086" y="108234"/>
                </a:lnTo>
                <a:lnTo>
                  <a:pt x="0" y="111028"/>
                </a:lnTo>
                <a:lnTo>
                  <a:pt x="2435" y="117646"/>
                </a:lnTo>
                <a:lnTo>
                  <a:pt x="4501" y="119373"/>
                </a:lnTo>
                <a:lnTo>
                  <a:pt x="25027" y="119373"/>
                </a:lnTo>
                <a:lnTo>
                  <a:pt x="27483" y="114184"/>
                </a:lnTo>
                <a:lnTo>
                  <a:pt x="28521" y="111028"/>
                </a:lnTo>
                <a:lnTo>
                  <a:pt x="28826" y="110350"/>
                </a:lnTo>
                <a:lnTo>
                  <a:pt x="11840" y="110350"/>
                </a:lnTo>
                <a:lnTo>
                  <a:pt x="4501" y="104749"/>
                </a:lnTo>
                <a:close/>
              </a:path>
              <a:path w="216534" h="119380">
                <a:moveTo>
                  <a:pt x="54638" y="104442"/>
                </a:moveTo>
                <a:lnTo>
                  <a:pt x="51853" y="107915"/>
                </a:lnTo>
                <a:lnTo>
                  <a:pt x="49386" y="110711"/>
                </a:lnTo>
                <a:lnTo>
                  <a:pt x="52192" y="115910"/>
                </a:lnTo>
                <a:lnTo>
                  <a:pt x="54638" y="119373"/>
                </a:lnTo>
                <a:lnTo>
                  <a:pt x="73375" y="119373"/>
                </a:lnTo>
                <a:lnTo>
                  <a:pt x="76285" y="113452"/>
                </a:lnTo>
                <a:lnTo>
                  <a:pt x="77008" y="111028"/>
                </a:lnTo>
                <a:lnTo>
                  <a:pt x="61905" y="111028"/>
                </a:lnTo>
                <a:lnTo>
                  <a:pt x="54638" y="104442"/>
                </a:lnTo>
                <a:close/>
              </a:path>
              <a:path w="216534" h="119380">
                <a:moveTo>
                  <a:pt x="94281" y="104442"/>
                </a:moveTo>
                <a:lnTo>
                  <a:pt x="90776" y="107915"/>
                </a:lnTo>
                <a:lnTo>
                  <a:pt x="87672" y="111028"/>
                </a:lnTo>
                <a:lnTo>
                  <a:pt x="91845" y="117646"/>
                </a:lnTo>
                <a:lnTo>
                  <a:pt x="93942" y="119373"/>
                </a:lnTo>
                <a:lnTo>
                  <a:pt x="113039" y="119373"/>
                </a:lnTo>
                <a:lnTo>
                  <a:pt x="118153" y="111028"/>
                </a:lnTo>
                <a:lnTo>
                  <a:pt x="118627" y="110350"/>
                </a:lnTo>
                <a:lnTo>
                  <a:pt x="99523" y="110350"/>
                </a:lnTo>
                <a:lnTo>
                  <a:pt x="94281" y="104442"/>
                </a:lnTo>
                <a:close/>
              </a:path>
              <a:path w="216534" h="119380">
                <a:moveTo>
                  <a:pt x="140234" y="103003"/>
                </a:moveTo>
                <a:lnTo>
                  <a:pt x="137408" y="108234"/>
                </a:lnTo>
                <a:lnTo>
                  <a:pt x="135342" y="112457"/>
                </a:lnTo>
                <a:lnTo>
                  <a:pt x="138826" y="118017"/>
                </a:lnTo>
                <a:lnTo>
                  <a:pt x="140553" y="119373"/>
                </a:lnTo>
                <a:lnTo>
                  <a:pt x="159002" y="119373"/>
                </a:lnTo>
                <a:lnTo>
                  <a:pt x="162283" y="112077"/>
                </a:lnTo>
                <a:lnTo>
                  <a:pt x="148909" y="112077"/>
                </a:lnTo>
                <a:lnTo>
                  <a:pt x="140234" y="103003"/>
                </a:lnTo>
                <a:close/>
              </a:path>
              <a:path w="216534" h="119380">
                <a:moveTo>
                  <a:pt x="155667" y="60151"/>
                </a:moveTo>
                <a:lnTo>
                  <a:pt x="127541" y="60151"/>
                </a:lnTo>
                <a:lnTo>
                  <a:pt x="131461" y="69729"/>
                </a:lnTo>
                <a:lnTo>
                  <a:pt x="136548" y="78296"/>
                </a:lnTo>
                <a:lnTo>
                  <a:pt x="143430" y="85125"/>
                </a:lnTo>
                <a:lnTo>
                  <a:pt x="152733" y="89489"/>
                </a:lnTo>
                <a:lnTo>
                  <a:pt x="155138" y="89798"/>
                </a:lnTo>
                <a:lnTo>
                  <a:pt x="158643" y="91576"/>
                </a:lnTo>
                <a:lnTo>
                  <a:pt x="159002" y="92284"/>
                </a:lnTo>
                <a:lnTo>
                  <a:pt x="159002" y="95737"/>
                </a:lnTo>
                <a:lnTo>
                  <a:pt x="158643" y="97802"/>
                </a:lnTo>
                <a:lnTo>
                  <a:pt x="157954" y="102016"/>
                </a:lnTo>
                <a:lnTo>
                  <a:pt x="155508" y="106856"/>
                </a:lnTo>
                <a:lnTo>
                  <a:pt x="148909" y="112077"/>
                </a:lnTo>
                <a:lnTo>
                  <a:pt x="162283" y="112077"/>
                </a:lnTo>
                <a:lnTo>
                  <a:pt x="171531" y="81823"/>
                </a:lnTo>
                <a:lnTo>
                  <a:pt x="171531" y="78709"/>
                </a:lnTo>
                <a:lnTo>
                  <a:pt x="164881" y="77332"/>
                </a:lnTo>
                <a:lnTo>
                  <a:pt x="161418" y="76931"/>
                </a:lnTo>
                <a:lnTo>
                  <a:pt x="158643" y="75544"/>
                </a:lnTo>
                <a:lnTo>
                  <a:pt x="157604" y="70662"/>
                </a:lnTo>
                <a:lnTo>
                  <a:pt x="156133" y="63209"/>
                </a:lnTo>
                <a:lnTo>
                  <a:pt x="155667" y="60151"/>
                </a:lnTo>
                <a:close/>
              </a:path>
              <a:path w="216534" h="119380">
                <a:moveTo>
                  <a:pt x="70218" y="73150"/>
                </a:moveTo>
                <a:lnTo>
                  <a:pt x="45645" y="73150"/>
                </a:lnTo>
                <a:lnTo>
                  <a:pt x="46580" y="74497"/>
                </a:lnTo>
                <a:lnTo>
                  <a:pt x="47443" y="75843"/>
                </a:lnTo>
                <a:lnTo>
                  <a:pt x="48009" y="76931"/>
                </a:lnTo>
                <a:lnTo>
                  <a:pt x="52901" y="84578"/>
                </a:lnTo>
                <a:lnTo>
                  <a:pt x="57043" y="90516"/>
                </a:lnTo>
                <a:lnTo>
                  <a:pt x="64022" y="93271"/>
                </a:lnTo>
                <a:lnTo>
                  <a:pt x="66797" y="94690"/>
                </a:lnTo>
                <a:lnTo>
                  <a:pt x="68544" y="95737"/>
                </a:lnTo>
                <a:lnTo>
                  <a:pt x="69562" y="96817"/>
                </a:lnTo>
                <a:lnTo>
                  <a:pt x="70621" y="97802"/>
                </a:lnTo>
                <a:lnTo>
                  <a:pt x="70520" y="101615"/>
                </a:lnTo>
                <a:lnTo>
                  <a:pt x="70302" y="103003"/>
                </a:lnTo>
                <a:lnTo>
                  <a:pt x="70302" y="105829"/>
                </a:lnTo>
                <a:lnTo>
                  <a:pt x="69223" y="108234"/>
                </a:lnTo>
                <a:lnTo>
                  <a:pt x="66437" y="109323"/>
                </a:lnTo>
                <a:lnTo>
                  <a:pt x="61905" y="111028"/>
                </a:lnTo>
                <a:lnTo>
                  <a:pt x="77008" y="111028"/>
                </a:lnTo>
                <a:lnTo>
                  <a:pt x="78246" y="106856"/>
                </a:lnTo>
                <a:lnTo>
                  <a:pt x="79333" y="100173"/>
                </a:lnTo>
                <a:lnTo>
                  <a:pt x="79583" y="95408"/>
                </a:lnTo>
                <a:lnTo>
                  <a:pt x="79676" y="82830"/>
                </a:lnTo>
                <a:lnTo>
                  <a:pt x="74444" y="80786"/>
                </a:lnTo>
                <a:lnTo>
                  <a:pt x="72697" y="79696"/>
                </a:lnTo>
                <a:lnTo>
                  <a:pt x="70949" y="75544"/>
                </a:lnTo>
                <a:lnTo>
                  <a:pt x="70218" y="73150"/>
                </a:lnTo>
                <a:close/>
              </a:path>
              <a:path w="216534" h="119380">
                <a:moveTo>
                  <a:pt x="120387" y="12241"/>
                </a:moveTo>
                <a:lnTo>
                  <a:pt x="118363" y="12241"/>
                </a:lnTo>
                <a:lnTo>
                  <a:pt x="116533" y="12457"/>
                </a:lnTo>
                <a:lnTo>
                  <a:pt x="103599" y="14904"/>
                </a:lnTo>
                <a:lnTo>
                  <a:pt x="92009" y="18094"/>
                </a:lnTo>
                <a:lnTo>
                  <a:pt x="79826" y="21276"/>
                </a:lnTo>
                <a:lnTo>
                  <a:pt x="66797" y="23382"/>
                </a:lnTo>
                <a:lnTo>
                  <a:pt x="57043" y="23382"/>
                </a:lnTo>
                <a:lnTo>
                  <a:pt x="51010" y="28632"/>
                </a:lnTo>
                <a:lnTo>
                  <a:pt x="41009" y="37470"/>
                </a:lnTo>
                <a:lnTo>
                  <a:pt x="29580" y="47387"/>
                </a:lnTo>
                <a:lnTo>
                  <a:pt x="29693" y="47623"/>
                </a:lnTo>
                <a:lnTo>
                  <a:pt x="22125" y="54510"/>
                </a:lnTo>
                <a:lnTo>
                  <a:pt x="22045" y="55731"/>
                </a:lnTo>
                <a:lnTo>
                  <a:pt x="22769" y="61885"/>
                </a:lnTo>
                <a:lnTo>
                  <a:pt x="23299" y="67938"/>
                </a:lnTo>
                <a:lnTo>
                  <a:pt x="23426" y="70662"/>
                </a:lnTo>
                <a:lnTo>
                  <a:pt x="23551" y="89489"/>
                </a:lnTo>
                <a:lnTo>
                  <a:pt x="23290" y="92284"/>
                </a:lnTo>
                <a:lnTo>
                  <a:pt x="23184" y="96817"/>
                </a:lnTo>
                <a:lnTo>
                  <a:pt x="22951" y="99211"/>
                </a:lnTo>
                <a:lnTo>
                  <a:pt x="22252" y="102016"/>
                </a:lnTo>
                <a:lnTo>
                  <a:pt x="21224" y="104749"/>
                </a:lnTo>
                <a:lnTo>
                  <a:pt x="20535" y="107216"/>
                </a:lnTo>
                <a:lnTo>
                  <a:pt x="18449" y="109323"/>
                </a:lnTo>
                <a:lnTo>
                  <a:pt x="14944" y="109662"/>
                </a:lnTo>
                <a:lnTo>
                  <a:pt x="11840" y="110350"/>
                </a:lnTo>
                <a:lnTo>
                  <a:pt x="28826" y="110350"/>
                </a:lnTo>
                <a:lnTo>
                  <a:pt x="29919" y="107915"/>
                </a:lnTo>
                <a:lnTo>
                  <a:pt x="31666" y="105469"/>
                </a:lnTo>
                <a:lnTo>
                  <a:pt x="33054" y="101615"/>
                </a:lnTo>
                <a:lnTo>
                  <a:pt x="34421" y="99211"/>
                </a:lnTo>
                <a:lnTo>
                  <a:pt x="35850" y="96817"/>
                </a:lnTo>
                <a:lnTo>
                  <a:pt x="37206" y="93271"/>
                </a:lnTo>
                <a:lnTo>
                  <a:pt x="37926" y="90877"/>
                </a:lnTo>
                <a:lnTo>
                  <a:pt x="38265" y="88431"/>
                </a:lnTo>
                <a:lnTo>
                  <a:pt x="39324" y="85985"/>
                </a:lnTo>
                <a:lnTo>
                  <a:pt x="39673" y="84269"/>
                </a:lnTo>
                <a:lnTo>
                  <a:pt x="41050" y="80436"/>
                </a:lnTo>
                <a:lnTo>
                  <a:pt x="43127" y="76931"/>
                </a:lnTo>
                <a:lnTo>
                  <a:pt x="44535" y="74876"/>
                </a:lnTo>
                <a:lnTo>
                  <a:pt x="44853" y="74239"/>
                </a:lnTo>
                <a:lnTo>
                  <a:pt x="45346" y="73620"/>
                </a:lnTo>
                <a:lnTo>
                  <a:pt x="45645" y="73150"/>
                </a:lnTo>
                <a:lnTo>
                  <a:pt x="70218" y="73150"/>
                </a:lnTo>
                <a:lnTo>
                  <a:pt x="69562" y="71002"/>
                </a:lnTo>
                <a:lnTo>
                  <a:pt x="69593" y="68618"/>
                </a:lnTo>
                <a:lnTo>
                  <a:pt x="76496" y="65976"/>
                </a:lnTo>
                <a:lnTo>
                  <a:pt x="83748" y="62439"/>
                </a:lnTo>
                <a:lnTo>
                  <a:pt x="91351" y="57958"/>
                </a:lnTo>
                <a:lnTo>
                  <a:pt x="99307" y="52484"/>
                </a:lnTo>
                <a:lnTo>
                  <a:pt x="154331" y="52484"/>
                </a:lnTo>
                <a:lnTo>
                  <a:pt x="152705" y="45543"/>
                </a:lnTo>
                <a:lnTo>
                  <a:pt x="148909" y="37286"/>
                </a:lnTo>
                <a:lnTo>
                  <a:pt x="161219" y="37286"/>
                </a:lnTo>
                <a:lnTo>
                  <a:pt x="157604" y="33451"/>
                </a:lnTo>
                <a:lnTo>
                  <a:pt x="151713" y="27117"/>
                </a:lnTo>
                <a:lnTo>
                  <a:pt x="146731" y="22411"/>
                </a:lnTo>
                <a:lnTo>
                  <a:pt x="122422" y="12303"/>
                </a:lnTo>
                <a:lnTo>
                  <a:pt x="120387" y="12241"/>
                </a:lnTo>
                <a:close/>
              </a:path>
              <a:path w="216534" h="119380">
                <a:moveTo>
                  <a:pt x="154331" y="52484"/>
                </a:moveTo>
                <a:lnTo>
                  <a:pt x="99307" y="52484"/>
                </a:lnTo>
                <a:lnTo>
                  <a:pt x="99410" y="55372"/>
                </a:lnTo>
                <a:lnTo>
                  <a:pt x="114097" y="90516"/>
                </a:lnTo>
                <a:lnTo>
                  <a:pt x="116204" y="92962"/>
                </a:lnTo>
                <a:lnTo>
                  <a:pt x="116365" y="93651"/>
                </a:lnTo>
                <a:lnTo>
                  <a:pt x="116414" y="95737"/>
                </a:lnTo>
                <a:lnTo>
                  <a:pt x="115156" y="99211"/>
                </a:lnTo>
                <a:lnTo>
                  <a:pt x="114097" y="100979"/>
                </a:lnTo>
                <a:lnTo>
                  <a:pt x="112031" y="105469"/>
                </a:lnTo>
                <a:lnTo>
                  <a:pt x="107509" y="109323"/>
                </a:lnTo>
                <a:lnTo>
                  <a:pt x="104035" y="109662"/>
                </a:lnTo>
                <a:lnTo>
                  <a:pt x="99523" y="110350"/>
                </a:lnTo>
                <a:lnTo>
                  <a:pt x="118627" y="110350"/>
                </a:lnTo>
                <a:lnTo>
                  <a:pt x="123278" y="103699"/>
                </a:lnTo>
                <a:lnTo>
                  <a:pt x="127885" y="97243"/>
                </a:lnTo>
                <a:lnTo>
                  <a:pt x="131159" y="91925"/>
                </a:lnTo>
                <a:lnTo>
                  <a:pt x="132896" y="87362"/>
                </a:lnTo>
                <a:lnTo>
                  <a:pt x="132896" y="85636"/>
                </a:lnTo>
                <a:lnTo>
                  <a:pt x="129391" y="84269"/>
                </a:lnTo>
                <a:lnTo>
                  <a:pt x="123162" y="80786"/>
                </a:lnTo>
                <a:lnTo>
                  <a:pt x="127541" y="60151"/>
                </a:lnTo>
                <a:lnTo>
                  <a:pt x="155667" y="60151"/>
                </a:lnTo>
                <a:lnTo>
                  <a:pt x="154806" y="54510"/>
                </a:lnTo>
                <a:lnTo>
                  <a:pt x="154331" y="52484"/>
                </a:lnTo>
                <a:close/>
              </a:path>
              <a:path w="216534" h="119380">
                <a:moveTo>
                  <a:pt x="161219" y="37286"/>
                </a:moveTo>
                <a:lnTo>
                  <a:pt x="148909" y="37286"/>
                </a:lnTo>
                <a:lnTo>
                  <a:pt x="154491" y="43347"/>
                </a:lnTo>
                <a:lnTo>
                  <a:pt x="194518" y="60344"/>
                </a:lnTo>
                <a:lnTo>
                  <a:pt x="204367" y="56799"/>
                </a:lnTo>
                <a:lnTo>
                  <a:pt x="208427" y="52999"/>
                </a:lnTo>
                <a:lnTo>
                  <a:pt x="191650" y="52999"/>
                </a:lnTo>
                <a:lnTo>
                  <a:pt x="184076" y="52361"/>
                </a:lnTo>
                <a:lnTo>
                  <a:pt x="176413" y="49473"/>
                </a:lnTo>
                <a:lnTo>
                  <a:pt x="170144" y="46360"/>
                </a:lnTo>
                <a:lnTo>
                  <a:pt x="163514" y="39720"/>
                </a:lnTo>
                <a:lnTo>
                  <a:pt x="161219" y="37286"/>
                </a:lnTo>
                <a:close/>
              </a:path>
              <a:path w="216534" h="119380">
                <a:moveTo>
                  <a:pt x="207199" y="14687"/>
                </a:moveTo>
                <a:lnTo>
                  <a:pt x="199005" y="14687"/>
                </a:lnTo>
                <a:lnTo>
                  <a:pt x="205984" y="19887"/>
                </a:lnTo>
                <a:lnTo>
                  <a:pt x="208430" y="27194"/>
                </a:lnTo>
                <a:lnTo>
                  <a:pt x="210784" y="34500"/>
                </a:lnTo>
                <a:lnTo>
                  <a:pt x="208430" y="42526"/>
                </a:lnTo>
                <a:lnTo>
                  <a:pt x="204596" y="46360"/>
                </a:lnTo>
                <a:lnTo>
                  <a:pt x="198650" y="51096"/>
                </a:lnTo>
                <a:lnTo>
                  <a:pt x="191650" y="52999"/>
                </a:lnTo>
                <a:lnTo>
                  <a:pt x="208427" y="52999"/>
                </a:lnTo>
                <a:lnTo>
                  <a:pt x="211832" y="49812"/>
                </a:lnTo>
                <a:lnTo>
                  <a:pt x="214836" y="43162"/>
                </a:lnTo>
                <a:lnTo>
                  <a:pt x="216167" y="36542"/>
                </a:lnTo>
                <a:lnTo>
                  <a:pt x="216122" y="30385"/>
                </a:lnTo>
                <a:lnTo>
                  <a:pt x="214998" y="25128"/>
                </a:lnTo>
                <a:lnTo>
                  <a:pt x="210999" y="18023"/>
                </a:lnTo>
                <a:lnTo>
                  <a:pt x="207199" y="14687"/>
                </a:lnTo>
                <a:close/>
              </a:path>
              <a:path w="216534" h="119380">
                <a:moveTo>
                  <a:pt x="157954" y="3887"/>
                </a:moveTo>
                <a:lnTo>
                  <a:pt x="160466" y="16832"/>
                </a:lnTo>
                <a:lnTo>
                  <a:pt x="168952" y="23683"/>
                </a:lnTo>
                <a:lnTo>
                  <a:pt x="179334" y="23426"/>
                </a:lnTo>
                <a:lnTo>
                  <a:pt x="187534" y="15047"/>
                </a:lnTo>
                <a:lnTo>
                  <a:pt x="199005" y="14687"/>
                </a:lnTo>
                <a:lnTo>
                  <a:pt x="207199" y="14687"/>
                </a:lnTo>
                <a:lnTo>
                  <a:pt x="206403" y="13989"/>
                </a:lnTo>
                <a:lnTo>
                  <a:pt x="175324" y="13989"/>
                </a:lnTo>
                <a:lnTo>
                  <a:pt x="166660" y="13660"/>
                </a:lnTo>
                <a:lnTo>
                  <a:pt x="163864" y="10166"/>
                </a:lnTo>
                <a:lnTo>
                  <a:pt x="157954" y="3887"/>
                </a:lnTo>
                <a:close/>
              </a:path>
              <a:path w="216534" h="119380">
                <a:moveTo>
                  <a:pt x="173965" y="0"/>
                </a:moveTo>
                <a:lnTo>
                  <a:pt x="167905" y="2028"/>
                </a:lnTo>
                <a:lnTo>
                  <a:pt x="163864" y="5315"/>
                </a:lnTo>
                <a:lnTo>
                  <a:pt x="167708" y="8788"/>
                </a:lnTo>
                <a:lnTo>
                  <a:pt x="170781" y="10166"/>
                </a:lnTo>
                <a:lnTo>
                  <a:pt x="175324" y="10875"/>
                </a:lnTo>
                <a:lnTo>
                  <a:pt x="175324" y="13989"/>
                </a:lnTo>
                <a:lnTo>
                  <a:pt x="206403" y="13989"/>
                </a:lnTo>
                <a:lnTo>
                  <a:pt x="204877" y="12650"/>
                </a:lnTo>
                <a:lnTo>
                  <a:pt x="196866" y="9431"/>
                </a:lnTo>
                <a:lnTo>
                  <a:pt x="187195" y="8788"/>
                </a:lnTo>
                <a:lnTo>
                  <a:pt x="180806" y="1497"/>
                </a:lnTo>
                <a:lnTo>
                  <a:pt x="173965" y="0"/>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9" name="object 9"/>
          <p:cNvSpPr/>
          <p:nvPr/>
        </p:nvSpPr>
        <p:spPr>
          <a:xfrm>
            <a:off x="2147943" y="2642388"/>
            <a:ext cx="388620" cy="341630"/>
          </a:xfrm>
          <a:custGeom>
            <a:avLst/>
            <a:gdLst/>
            <a:ahLst/>
            <a:cxnLst/>
            <a:rect l="l" t="t" r="r" b="b"/>
            <a:pathLst>
              <a:path w="388619" h="341630">
                <a:moveTo>
                  <a:pt x="71824" y="297179"/>
                </a:moveTo>
                <a:lnTo>
                  <a:pt x="53580" y="297179"/>
                </a:lnTo>
                <a:lnTo>
                  <a:pt x="53580" y="304800"/>
                </a:lnTo>
                <a:lnTo>
                  <a:pt x="22109" y="334009"/>
                </a:lnTo>
                <a:lnTo>
                  <a:pt x="22109" y="341629"/>
                </a:lnTo>
                <a:lnTo>
                  <a:pt x="71824" y="297179"/>
                </a:lnTo>
                <a:close/>
              </a:path>
              <a:path w="388619" h="341630">
                <a:moveTo>
                  <a:pt x="116482" y="0"/>
                </a:moveTo>
                <a:lnTo>
                  <a:pt x="112978" y="1269"/>
                </a:lnTo>
                <a:lnTo>
                  <a:pt x="107736" y="1269"/>
                </a:lnTo>
                <a:lnTo>
                  <a:pt x="102915" y="5079"/>
                </a:lnTo>
                <a:lnTo>
                  <a:pt x="59887" y="46989"/>
                </a:lnTo>
                <a:lnTo>
                  <a:pt x="25315" y="102869"/>
                </a:lnTo>
                <a:lnTo>
                  <a:pt x="4781" y="165100"/>
                </a:lnTo>
                <a:lnTo>
                  <a:pt x="81" y="212089"/>
                </a:lnTo>
                <a:lnTo>
                  <a:pt x="0" y="217169"/>
                </a:lnTo>
                <a:lnTo>
                  <a:pt x="1874" y="246379"/>
                </a:lnTo>
                <a:lnTo>
                  <a:pt x="6971" y="275589"/>
                </a:lnTo>
                <a:lnTo>
                  <a:pt x="14054" y="300989"/>
                </a:lnTo>
                <a:lnTo>
                  <a:pt x="21965" y="321309"/>
                </a:lnTo>
                <a:lnTo>
                  <a:pt x="21841" y="318769"/>
                </a:lnTo>
                <a:lnTo>
                  <a:pt x="21790" y="308609"/>
                </a:lnTo>
                <a:lnTo>
                  <a:pt x="32660" y="265429"/>
                </a:lnTo>
                <a:lnTo>
                  <a:pt x="40321" y="251459"/>
                </a:lnTo>
                <a:lnTo>
                  <a:pt x="31904" y="240029"/>
                </a:lnTo>
                <a:lnTo>
                  <a:pt x="41395" y="240029"/>
                </a:lnTo>
                <a:lnTo>
                  <a:pt x="36446" y="228600"/>
                </a:lnTo>
                <a:lnTo>
                  <a:pt x="92542" y="228600"/>
                </a:lnTo>
                <a:lnTo>
                  <a:pt x="95823" y="220979"/>
                </a:lnTo>
                <a:lnTo>
                  <a:pt x="100927" y="210819"/>
                </a:lnTo>
                <a:lnTo>
                  <a:pt x="48277" y="210819"/>
                </a:lnTo>
                <a:lnTo>
                  <a:pt x="47907" y="207009"/>
                </a:lnTo>
                <a:lnTo>
                  <a:pt x="46509" y="205739"/>
                </a:lnTo>
                <a:lnTo>
                  <a:pt x="44104" y="204469"/>
                </a:lnTo>
                <a:lnTo>
                  <a:pt x="45696" y="200659"/>
                </a:lnTo>
                <a:lnTo>
                  <a:pt x="17987" y="200659"/>
                </a:lnTo>
                <a:lnTo>
                  <a:pt x="27209" y="151129"/>
                </a:lnTo>
                <a:lnTo>
                  <a:pt x="42700" y="109219"/>
                </a:lnTo>
                <a:lnTo>
                  <a:pt x="61063" y="76200"/>
                </a:lnTo>
                <a:lnTo>
                  <a:pt x="78906" y="53339"/>
                </a:lnTo>
                <a:lnTo>
                  <a:pt x="99047" y="53339"/>
                </a:lnTo>
                <a:lnTo>
                  <a:pt x="106464" y="41909"/>
                </a:lnTo>
                <a:lnTo>
                  <a:pt x="114870" y="29209"/>
                </a:lnTo>
                <a:lnTo>
                  <a:pt x="120984" y="20319"/>
                </a:lnTo>
                <a:lnTo>
                  <a:pt x="123430" y="16509"/>
                </a:lnTo>
                <a:lnTo>
                  <a:pt x="123770" y="15239"/>
                </a:lnTo>
                <a:lnTo>
                  <a:pt x="121313" y="6350"/>
                </a:lnTo>
                <a:lnTo>
                  <a:pt x="119936" y="1269"/>
                </a:lnTo>
                <a:lnTo>
                  <a:pt x="116482" y="0"/>
                </a:lnTo>
                <a:close/>
              </a:path>
              <a:path w="388619" h="341630">
                <a:moveTo>
                  <a:pt x="79310" y="247650"/>
                </a:moveTo>
                <a:lnTo>
                  <a:pt x="73183" y="247650"/>
                </a:lnTo>
                <a:lnTo>
                  <a:pt x="66346" y="250189"/>
                </a:lnTo>
                <a:lnTo>
                  <a:pt x="83767" y="256539"/>
                </a:lnTo>
                <a:lnTo>
                  <a:pt x="61823" y="257809"/>
                </a:lnTo>
                <a:lnTo>
                  <a:pt x="61823" y="280669"/>
                </a:lnTo>
                <a:lnTo>
                  <a:pt x="35737" y="303529"/>
                </a:lnTo>
                <a:lnTo>
                  <a:pt x="35737" y="312419"/>
                </a:lnTo>
                <a:lnTo>
                  <a:pt x="53580" y="297179"/>
                </a:lnTo>
                <a:lnTo>
                  <a:pt x="71916" y="297179"/>
                </a:lnTo>
                <a:lnTo>
                  <a:pt x="77837" y="293369"/>
                </a:lnTo>
                <a:lnTo>
                  <a:pt x="80283" y="290829"/>
                </a:lnTo>
                <a:lnTo>
                  <a:pt x="83767" y="288289"/>
                </a:lnTo>
                <a:lnTo>
                  <a:pt x="87909" y="285750"/>
                </a:lnTo>
                <a:lnTo>
                  <a:pt x="112430" y="285750"/>
                </a:lnTo>
                <a:lnTo>
                  <a:pt x="125433" y="275589"/>
                </a:lnTo>
                <a:lnTo>
                  <a:pt x="147125" y="261619"/>
                </a:lnTo>
                <a:lnTo>
                  <a:pt x="166933" y="251459"/>
                </a:lnTo>
                <a:lnTo>
                  <a:pt x="87580" y="251459"/>
                </a:lnTo>
                <a:lnTo>
                  <a:pt x="84264" y="248919"/>
                </a:lnTo>
                <a:lnTo>
                  <a:pt x="79310" y="247650"/>
                </a:lnTo>
                <a:close/>
              </a:path>
              <a:path w="388619" h="341630">
                <a:moveTo>
                  <a:pt x="112430" y="285750"/>
                </a:moveTo>
                <a:lnTo>
                  <a:pt x="87909" y="285750"/>
                </a:lnTo>
                <a:lnTo>
                  <a:pt x="88629" y="289559"/>
                </a:lnTo>
                <a:lnTo>
                  <a:pt x="89307" y="293369"/>
                </a:lnTo>
                <a:lnTo>
                  <a:pt x="90355" y="297179"/>
                </a:lnTo>
                <a:lnTo>
                  <a:pt x="94868" y="300989"/>
                </a:lnTo>
                <a:lnTo>
                  <a:pt x="104303" y="292100"/>
                </a:lnTo>
                <a:lnTo>
                  <a:pt x="112430" y="285750"/>
                </a:lnTo>
                <a:close/>
              </a:path>
              <a:path w="388619" h="341630">
                <a:moveTo>
                  <a:pt x="231582" y="238759"/>
                </a:moveTo>
                <a:lnTo>
                  <a:pt x="192314" y="238759"/>
                </a:lnTo>
                <a:lnTo>
                  <a:pt x="177633" y="248919"/>
                </a:lnTo>
                <a:lnTo>
                  <a:pt x="160884" y="259079"/>
                </a:lnTo>
                <a:lnTo>
                  <a:pt x="145314" y="269239"/>
                </a:lnTo>
                <a:lnTo>
                  <a:pt x="134171" y="279400"/>
                </a:lnTo>
                <a:lnTo>
                  <a:pt x="132382" y="284479"/>
                </a:lnTo>
                <a:lnTo>
                  <a:pt x="133394" y="289559"/>
                </a:lnTo>
                <a:lnTo>
                  <a:pt x="136624" y="292100"/>
                </a:lnTo>
                <a:lnTo>
                  <a:pt x="141489" y="292100"/>
                </a:lnTo>
                <a:lnTo>
                  <a:pt x="151994" y="285750"/>
                </a:lnTo>
                <a:lnTo>
                  <a:pt x="162861" y="283209"/>
                </a:lnTo>
                <a:lnTo>
                  <a:pt x="172878" y="281939"/>
                </a:lnTo>
                <a:lnTo>
                  <a:pt x="184986" y="281939"/>
                </a:lnTo>
                <a:lnTo>
                  <a:pt x="189550" y="279400"/>
                </a:lnTo>
                <a:lnTo>
                  <a:pt x="191975" y="275589"/>
                </a:lnTo>
                <a:lnTo>
                  <a:pt x="194360" y="271779"/>
                </a:lnTo>
                <a:lnTo>
                  <a:pt x="194360" y="269239"/>
                </a:lnTo>
                <a:lnTo>
                  <a:pt x="188830" y="267969"/>
                </a:lnTo>
                <a:lnTo>
                  <a:pt x="220419" y="259079"/>
                </a:lnTo>
                <a:lnTo>
                  <a:pt x="233077" y="256539"/>
                </a:lnTo>
                <a:lnTo>
                  <a:pt x="248330" y="255269"/>
                </a:lnTo>
                <a:lnTo>
                  <a:pt x="254559" y="255269"/>
                </a:lnTo>
                <a:lnTo>
                  <a:pt x="258393" y="251459"/>
                </a:lnTo>
                <a:lnTo>
                  <a:pt x="260227" y="242569"/>
                </a:lnTo>
                <a:lnTo>
                  <a:pt x="220816" y="242569"/>
                </a:lnTo>
                <a:lnTo>
                  <a:pt x="231582" y="238759"/>
                </a:lnTo>
                <a:close/>
              </a:path>
              <a:path w="388619" h="341630">
                <a:moveTo>
                  <a:pt x="235171" y="237489"/>
                </a:moveTo>
                <a:lnTo>
                  <a:pt x="76829" y="237489"/>
                </a:lnTo>
                <a:lnTo>
                  <a:pt x="79933" y="238759"/>
                </a:lnTo>
                <a:lnTo>
                  <a:pt x="82719" y="240029"/>
                </a:lnTo>
                <a:lnTo>
                  <a:pt x="88629" y="243839"/>
                </a:lnTo>
                <a:lnTo>
                  <a:pt x="87909" y="250189"/>
                </a:lnTo>
                <a:lnTo>
                  <a:pt x="87580" y="251459"/>
                </a:lnTo>
                <a:lnTo>
                  <a:pt x="166933" y="251459"/>
                </a:lnTo>
                <a:lnTo>
                  <a:pt x="169409" y="250189"/>
                </a:lnTo>
                <a:lnTo>
                  <a:pt x="192314" y="238759"/>
                </a:lnTo>
                <a:lnTo>
                  <a:pt x="231582" y="238759"/>
                </a:lnTo>
                <a:lnTo>
                  <a:pt x="235171" y="237489"/>
                </a:lnTo>
                <a:close/>
              </a:path>
              <a:path w="388619" h="341630">
                <a:moveTo>
                  <a:pt x="41395" y="240029"/>
                </a:moveTo>
                <a:lnTo>
                  <a:pt x="31904" y="240029"/>
                </a:lnTo>
                <a:lnTo>
                  <a:pt x="43045" y="243839"/>
                </a:lnTo>
                <a:lnTo>
                  <a:pt x="41395" y="240029"/>
                </a:lnTo>
                <a:close/>
              </a:path>
              <a:path w="388619" h="341630">
                <a:moveTo>
                  <a:pt x="252144" y="238759"/>
                </a:moveTo>
                <a:lnTo>
                  <a:pt x="246033" y="238759"/>
                </a:lnTo>
                <a:lnTo>
                  <a:pt x="238449" y="240029"/>
                </a:lnTo>
                <a:lnTo>
                  <a:pt x="220816" y="242569"/>
                </a:lnTo>
                <a:lnTo>
                  <a:pt x="260227" y="242569"/>
                </a:lnTo>
                <a:lnTo>
                  <a:pt x="260489" y="241300"/>
                </a:lnTo>
                <a:lnTo>
                  <a:pt x="258064" y="240029"/>
                </a:lnTo>
                <a:lnTo>
                  <a:pt x="252144" y="238759"/>
                </a:lnTo>
                <a:close/>
              </a:path>
              <a:path w="388619" h="341630">
                <a:moveTo>
                  <a:pt x="92542" y="228600"/>
                </a:moveTo>
                <a:lnTo>
                  <a:pt x="36446" y="228600"/>
                </a:lnTo>
                <a:lnTo>
                  <a:pt x="44833" y="229869"/>
                </a:lnTo>
                <a:lnTo>
                  <a:pt x="51329" y="238759"/>
                </a:lnTo>
                <a:lnTo>
                  <a:pt x="55379" y="234950"/>
                </a:lnTo>
                <a:lnTo>
                  <a:pt x="63612" y="232409"/>
                </a:lnTo>
                <a:lnTo>
                  <a:pt x="90902" y="232409"/>
                </a:lnTo>
                <a:lnTo>
                  <a:pt x="92542" y="228600"/>
                </a:lnTo>
                <a:close/>
              </a:path>
              <a:path w="388619" h="341630">
                <a:moveTo>
                  <a:pt x="90902" y="232409"/>
                </a:moveTo>
                <a:lnTo>
                  <a:pt x="63612" y="232409"/>
                </a:lnTo>
                <a:lnTo>
                  <a:pt x="71577" y="238759"/>
                </a:lnTo>
                <a:lnTo>
                  <a:pt x="76829" y="237489"/>
                </a:lnTo>
                <a:lnTo>
                  <a:pt x="235171" y="237489"/>
                </a:lnTo>
                <a:lnTo>
                  <a:pt x="238760" y="236219"/>
                </a:lnTo>
                <a:lnTo>
                  <a:pt x="96399" y="236219"/>
                </a:lnTo>
                <a:lnTo>
                  <a:pt x="94580" y="233679"/>
                </a:lnTo>
                <a:lnTo>
                  <a:pt x="90355" y="233679"/>
                </a:lnTo>
                <a:lnTo>
                  <a:pt x="90902" y="232409"/>
                </a:lnTo>
                <a:close/>
              </a:path>
              <a:path w="388619" h="341630">
                <a:moveTo>
                  <a:pt x="332529" y="78739"/>
                </a:moveTo>
                <a:lnTo>
                  <a:pt x="328017" y="80009"/>
                </a:lnTo>
                <a:lnTo>
                  <a:pt x="323664" y="80009"/>
                </a:lnTo>
                <a:lnTo>
                  <a:pt x="317667" y="82550"/>
                </a:lnTo>
                <a:lnTo>
                  <a:pt x="310305" y="85089"/>
                </a:lnTo>
                <a:lnTo>
                  <a:pt x="301859" y="87629"/>
                </a:lnTo>
                <a:lnTo>
                  <a:pt x="282235" y="96519"/>
                </a:lnTo>
                <a:lnTo>
                  <a:pt x="232815" y="121919"/>
                </a:lnTo>
                <a:lnTo>
                  <a:pt x="179168" y="158750"/>
                </a:lnTo>
                <a:lnTo>
                  <a:pt x="138019" y="193039"/>
                </a:lnTo>
                <a:lnTo>
                  <a:pt x="118877" y="212089"/>
                </a:lnTo>
                <a:lnTo>
                  <a:pt x="113670" y="217169"/>
                </a:lnTo>
                <a:lnTo>
                  <a:pt x="108135" y="223519"/>
                </a:lnTo>
                <a:lnTo>
                  <a:pt x="102352" y="229869"/>
                </a:lnTo>
                <a:lnTo>
                  <a:pt x="96399" y="236219"/>
                </a:lnTo>
                <a:lnTo>
                  <a:pt x="238760" y="236219"/>
                </a:lnTo>
                <a:lnTo>
                  <a:pt x="242349" y="234950"/>
                </a:lnTo>
                <a:lnTo>
                  <a:pt x="287216" y="222250"/>
                </a:lnTo>
                <a:lnTo>
                  <a:pt x="292452" y="220979"/>
                </a:lnTo>
                <a:lnTo>
                  <a:pt x="136278" y="220979"/>
                </a:lnTo>
                <a:lnTo>
                  <a:pt x="170203" y="191769"/>
                </a:lnTo>
                <a:lnTo>
                  <a:pt x="209826" y="163829"/>
                </a:lnTo>
                <a:lnTo>
                  <a:pt x="255119" y="139700"/>
                </a:lnTo>
                <a:lnTo>
                  <a:pt x="306052" y="121919"/>
                </a:lnTo>
                <a:lnTo>
                  <a:pt x="343391" y="121919"/>
                </a:lnTo>
                <a:lnTo>
                  <a:pt x="349718" y="119379"/>
                </a:lnTo>
                <a:lnTo>
                  <a:pt x="363443" y="115569"/>
                </a:lnTo>
                <a:lnTo>
                  <a:pt x="378400" y="111759"/>
                </a:lnTo>
                <a:lnTo>
                  <a:pt x="385749" y="110489"/>
                </a:lnTo>
                <a:lnTo>
                  <a:pt x="387126" y="107950"/>
                </a:lnTo>
                <a:lnTo>
                  <a:pt x="387296" y="105409"/>
                </a:lnTo>
                <a:lnTo>
                  <a:pt x="305004" y="105409"/>
                </a:lnTo>
                <a:lnTo>
                  <a:pt x="315930" y="100329"/>
                </a:lnTo>
                <a:lnTo>
                  <a:pt x="323462" y="96519"/>
                </a:lnTo>
                <a:lnTo>
                  <a:pt x="328903" y="93979"/>
                </a:lnTo>
                <a:lnTo>
                  <a:pt x="333557" y="91439"/>
                </a:lnTo>
                <a:lnTo>
                  <a:pt x="335263" y="90169"/>
                </a:lnTo>
                <a:lnTo>
                  <a:pt x="336332" y="87629"/>
                </a:lnTo>
                <a:lnTo>
                  <a:pt x="336332" y="80009"/>
                </a:lnTo>
                <a:lnTo>
                  <a:pt x="332529" y="78739"/>
                </a:lnTo>
                <a:close/>
              </a:path>
              <a:path w="388619" h="341630">
                <a:moveTo>
                  <a:pt x="93490" y="232409"/>
                </a:moveTo>
                <a:lnTo>
                  <a:pt x="90355" y="233679"/>
                </a:lnTo>
                <a:lnTo>
                  <a:pt x="94580" y="233679"/>
                </a:lnTo>
                <a:lnTo>
                  <a:pt x="93490" y="232409"/>
                </a:lnTo>
                <a:close/>
              </a:path>
              <a:path w="388619" h="341630">
                <a:moveTo>
                  <a:pt x="343391" y="121919"/>
                </a:moveTo>
                <a:lnTo>
                  <a:pt x="306052" y="121919"/>
                </a:lnTo>
                <a:lnTo>
                  <a:pt x="257670" y="143509"/>
                </a:lnTo>
                <a:lnTo>
                  <a:pt x="208265" y="171450"/>
                </a:lnTo>
                <a:lnTo>
                  <a:pt x="165310" y="199389"/>
                </a:lnTo>
                <a:lnTo>
                  <a:pt x="136278" y="220979"/>
                </a:lnTo>
                <a:lnTo>
                  <a:pt x="292452" y="220979"/>
                </a:lnTo>
                <a:lnTo>
                  <a:pt x="308159" y="217169"/>
                </a:lnTo>
                <a:lnTo>
                  <a:pt x="214217" y="217169"/>
                </a:lnTo>
                <a:lnTo>
                  <a:pt x="242121" y="203200"/>
                </a:lnTo>
                <a:lnTo>
                  <a:pt x="266267" y="193039"/>
                </a:lnTo>
                <a:lnTo>
                  <a:pt x="289698" y="184150"/>
                </a:lnTo>
                <a:lnTo>
                  <a:pt x="315457" y="177800"/>
                </a:lnTo>
                <a:lnTo>
                  <a:pt x="325550" y="173989"/>
                </a:lnTo>
                <a:lnTo>
                  <a:pt x="327297" y="172719"/>
                </a:lnTo>
                <a:lnTo>
                  <a:pt x="327729" y="168909"/>
                </a:lnTo>
                <a:lnTo>
                  <a:pt x="278209" y="168909"/>
                </a:lnTo>
                <a:lnTo>
                  <a:pt x="297058" y="161289"/>
                </a:lnTo>
                <a:lnTo>
                  <a:pt x="315856" y="152400"/>
                </a:lnTo>
                <a:lnTo>
                  <a:pt x="333666" y="146050"/>
                </a:lnTo>
                <a:lnTo>
                  <a:pt x="349549" y="139700"/>
                </a:lnTo>
                <a:lnTo>
                  <a:pt x="353743" y="138429"/>
                </a:lnTo>
                <a:lnTo>
                  <a:pt x="356158" y="135889"/>
                </a:lnTo>
                <a:lnTo>
                  <a:pt x="356158" y="134619"/>
                </a:lnTo>
                <a:lnTo>
                  <a:pt x="312671" y="134619"/>
                </a:lnTo>
                <a:lnTo>
                  <a:pt x="333902" y="125729"/>
                </a:lnTo>
                <a:lnTo>
                  <a:pt x="343391" y="121919"/>
                </a:lnTo>
                <a:close/>
              </a:path>
              <a:path w="388619" h="341630">
                <a:moveTo>
                  <a:pt x="318910" y="201929"/>
                </a:moveTo>
                <a:lnTo>
                  <a:pt x="305364" y="201929"/>
                </a:lnTo>
                <a:lnTo>
                  <a:pt x="289166" y="203200"/>
                </a:lnTo>
                <a:lnTo>
                  <a:pt x="268929" y="204469"/>
                </a:lnTo>
                <a:lnTo>
                  <a:pt x="244122" y="209550"/>
                </a:lnTo>
                <a:lnTo>
                  <a:pt x="214217" y="217169"/>
                </a:lnTo>
                <a:lnTo>
                  <a:pt x="308159" y="217169"/>
                </a:lnTo>
                <a:lnTo>
                  <a:pt x="316526" y="214629"/>
                </a:lnTo>
                <a:lnTo>
                  <a:pt x="317574" y="212089"/>
                </a:lnTo>
                <a:lnTo>
                  <a:pt x="317903" y="207009"/>
                </a:lnTo>
                <a:lnTo>
                  <a:pt x="318910" y="201929"/>
                </a:lnTo>
                <a:close/>
              </a:path>
              <a:path w="388619" h="341630">
                <a:moveTo>
                  <a:pt x="95148" y="170179"/>
                </a:moveTo>
                <a:lnTo>
                  <a:pt x="63242" y="170179"/>
                </a:lnTo>
                <a:lnTo>
                  <a:pt x="57510" y="182879"/>
                </a:lnTo>
                <a:lnTo>
                  <a:pt x="53262" y="194309"/>
                </a:lnTo>
                <a:lnTo>
                  <a:pt x="50262" y="203200"/>
                </a:lnTo>
                <a:lnTo>
                  <a:pt x="48277" y="210819"/>
                </a:lnTo>
                <a:lnTo>
                  <a:pt x="100927" y="210819"/>
                </a:lnTo>
                <a:lnTo>
                  <a:pt x="102203" y="208279"/>
                </a:lnTo>
                <a:lnTo>
                  <a:pt x="103772" y="204469"/>
                </a:lnTo>
                <a:lnTo>
                  <a:pt x="82020" y="204469"/>
                </a:lnTo>
                <a:lnTo>
                  <a:pt x="89073" y="184150"/>
                </a:lnTo>
                <a:lnTo>
                  <a:pt x="95148" y="170179"/>
                </a:lnTo>
                <a:close/>
              </a:path>
              <a:path w="388619" h="341630">
                <a:moveTo>
                  <a:pt x="101487" y="182879"/>
                </a:moveTo>
                <a:lnTo>
                  <a:pt x="97643" y="186689"/>
                </a:lnTo>
                <a:lnTo>
                  <a:pt x="95237" y="187959"/>
                </a:lnTo>
                <a:lnTo>
                  <a:pt x="91445" y="193039"/>
                </a:lnTo>
                <a:lnTo>
                  <a:pt x="90355" y="194309"/>
                </a:lnTo>
                <a:lnTo>
                  <a:pt x="82020" y="204469"/>
                </a:lnTo>
                <a:lnTo>
                  <a:pt x="103772" y="204469"/>
                </a:lnTo>
                <a:lnTo>
                  <a:pt x="105341" y="200659"/>
                </a:lnTo>
                <a:lnTo>
                  <a:pt x="107407" y="194309"/>
                </a:lnTo>
                <a:lnTo>
                  <a:pt x="106369" y="190500"/>
                </a:lnTo>
                <a:lnTo>
                  <a:pt x="104303" y="187959"/>
                </a:lnTo>
                <a:lnTo>
                  <a:pt x="101487" y="182879"/>
                </a:lnTo>
                <a:close/>
              </a:path>
              <a:path w="388619" h="341630">
                <a:moveTo>
                  <a:pt x="99047" y="53339"/>
                </a:moveTo>
                <a:lnTo>
                  <a:pt x="78906" y="53339"/>
                </a:lnTo>
                <a:lnTo>
                  <a:pt x="57591" y="91439"/>
                </a:lnTo>
                <a:lnTo>
                  <a:pt x="40749" y="130809"/>
                </a:lnTo>
                <a:lnTo>
                  <a:pt x="27756" y="168909"/>
                </a:lnTo>
                <a:lnTo>
                  <a:pt x="17987" y="200659"/>
                </a:lnTo>
                <a:lnTo>
                  <a:pt x="45696" y="200659"/>
                </a:lnTo>
                <a:lnTo>
                  <a:pt x="47818" y="195579"/>
                </a:lnTo>
                <a:lnTo>
                  <a:pt x="51957" y="187959"/>
                </a:lnTo>
                <a:lnTo>
                  <a:pt x="56954" y="179069"/>
                </a:lnTo>
                <a:lnTo>
                  <a:pt x="63242" y="170179"/>
                </a:lnTo>
                <a:lnTo>
                  <a:pt x="95148" y="170179"/>
                </a:lnTo>
                <a:lnTo>
                  <a:pt x="101087" y="160019"/>
                </a:lnTo>
                <a:lnTo>
                  <a:pt x="107736" y="147319"/>
                </a:lnTo>
                <a:lnTo>
                  <a:pt x="90705" y="147319"/>
                </a:lnTo>
                <a:lnTo>
                  <a:pt x="98990" y="132079"/>
                </a:lnTo>
                <a:lnTo>
                  <a:pt x="113614" y="106679"/>
                </a:lnTo>
                <a:lnTo>
                  <a:pt x="114893" y="104139"/>
                </a:lnTo>
                <a:lnTo>
                  <a:pt x="93850" y="104139"/>
                </a:lnTo>
                <a:lnTo>
                  <a:pt x="104967" y="86359"/>
                </a:lnTo>
                <a:lnTo>
                  <a:pt x="113834" y="73659"/>
                </a:lnTo>
                <a:lnTo>
                  <a:pt x="89307" y="73659"/>
                </a:lnTo>
                <a:lnTo>
                  <a:pt x="97399" y="55879"/>
                </a:lnTo>
                <a:lnTo>
                  <a:pt x="99047" y="53339"/>
                </a:lnTo>
                <a:close/>
              </a:path>
              <a:path w="388619" h="341630">
                <a:moveTo>
                  <a:pt x="329713" y="161289"/>
                </a:moveTo>
                <a:lnTo>
                  <a:pt x="321387" y="161289"/>
                </a:lnTo>
                <a:lnTo>
                  <a:pt x="316024" y="162559"/>
                </a:lnTo>
                <a:lnTo>
                  <a:pt x="307387" y="162559"/>
                </a:lnTo>
                <a:lnTo>
                  <a:pt x="294956" y="165100"/>
                </a:lnTo>
                <a:lnTo>
                  <a:pt x="278209" y="168909"/>
                </a:lnTo>
                <a:lnTo>
                  <a:pt x="327729" y="168909"/>
                </a:lnTo>
                <a:lnTo>
                  <a:pt x="328017" y="166369"/>
                </a:lnTo>
                <a:lnTo>
                  <a:pt x="329713" y="161289"/>
                </a:lnTo>
                <a:close/>
              </a:path>
              <a:path w="388619" h="341630">
                <a:moveTo>
                  <a:pt x="104991" y="133350"/>
                </a:moveTo>
                <a:lnTo>
                  <a:pt x="102915" y="134619"/>
                </a:lnTo>
                <a:lnTo>
                  <a:pt x="99061" y="135889"/>
                </a:lnTo>
                <a:lnTo>
                  <a:pt x="98023" y="138429"/>
                </a:lnTo>
                <a:lnTo>
                  <a:pt x="90705" y="147319"/>
                </a:lnTo>
                <a:lnTo>
                  <a:pt x="107736" y="147319"/>
                </a:lnTo>
                <a:lnTo>
                  <a:pt x="108815" y="144779"/>
                </a:lnTo>
                <a:lnTo>
                  <a:pt x="108815" y="140969"/>
                </a:lnTo>
                <a:lnTo>
                  <a:pt x="107407" y="137159"/>
                </a:lnTo>
                <a:lnTo>
                  <a:pt x="106369" y="134619"/>
                </a:lnTo>
                <a:lnTo>
                  <a:pt x="104991" y="133350"/>
                </a:lnTo>
                <a:close/>
              </a:path>
              <a:path w="388619" h="341630">
                <a:moveTo>
                  <a:pt x="355131" y="127000"/>
                </a:moveTo>
                <a:lnTo>
                  <a:pt x="350958" y="127000"/>
                </a:lnTo>
                <a:lnTo>
                  <a:pt x="343744" y="128269"/>
                </a:lnTo>
                <a:lnTo>
                  <a:pt x="334805" y="129539"/>
                </a:lnTo>
                <a:lnTo>
                  <a:pt x="324372" y="132079"/>
                </a:lnTo>
                <a:lnTo>
                  <a:pt x="312671" y="134619"/>
                </a:lnTo>
                <a:lnTo>
                  <a:pt x="356158" y="134619"/>
                </a:lnTo>
                <a:lnTo>
                  <a:pt x="356158" y="128269"/>
                </a:lnTo>
                <a:lnTo>
                  <a:pt x="355131" y="127000"/>
                </a:lnTo>
                <a:close/>
              </a:path>
              <a:path w="388619" h="341630">
                <a:moveTo>
                  <a:pt x="379490" y="96519"/>
                </a:moveTo>
                <a:lnTo>
                  <a:pt x="365744" y="96519"/>
                </a:lnTo>
                <a:lnTo>
                  <a:pt x="347327" y="97789"/>
                </a:lnTo>
                <a:lnTo>
                  <a:pt x="326370" y="100329"/>
                </a:lnTo>
                <a:lnTo>
                  <a:pt x="305004" y="105409"/>
                </a:lnTo>
                <a:lnTo>
                  <a:pt x="387296" y="105409"/>
                </a:lnTo>
                <a:lnTo>
                  <a:pt x="387465" y="102869"/>
                </a:lnTo>
                <a:lnTo>
                  <a:pt x="388304" y="97789"/>
                </a:lnTo>
                <a:lnTo>
                  <a:pt x="384351" y="97789"/>
                </a:lnTo>
                <a:lnTo>
                  <a:pt x="379490" y="96519"/>
                </a:lnTo>
                <a:close/>
              </a:path>
              <a:path w="388619" h="341630">
                <a:moveTo>
                  <a:pt x="112978" y="83819"/>
                </a:moveTo>
                <a:lnTo>
                  <a:pt x="109863" y="87629"/>
                </a:lnTo>
                <a:lnTo>
                  <a:pt x="107407" y="90169"/>
                </a:lnTo>
                <a:lnTo>
                  <a:pt x="105341" y="91439"/>
                </a:lnTo>
                <a:lnTo>
                  <a:pt x="101137" y="96519"/>
                </a:lnTo>
                <a:lnTo>
                  <a:pt x="93850" y="104139"/>
                </a:lnTo>
                <a:lnTo>
                  <a:pt x="114893" y="104139"/>
                </a:lnTo>
                <a:lnTo>
                  <a:pt x="116811" y="100329"/>
                </a:lnTo>
                <a:lnTo>
                  <a:pt x="118538" y="96519"/>
                </a:lnTo>
                <a:lnTo>
                  <a:pt x="120984" y="95250"/>
                </a:lnTo>
                <a:lnTo>
                  <a:pt x="116482" y="88900"/>
                </a:lnTo>
                <a:lnTo>
                  <a:pt x="112978" y="83819"/>
                </a:lnTo>
                <a:close/>
              </a:path>
              <a:path w="388619" h="341630">
                <a:moveTo>
                  <a:pt x="388514" y="96519"/>
                </a:moveTo>
                <a:lnTo>
                  <a:pt x="384351" y="97789"/>
                </a:lnTo>
                <a:lnTo>
                  <a:pt x="388304" y="97789"/>
                </a:lnTo>
                <a:lnTo>
                  <a:pt x="388514" y="96519"/>
                </a:lnTo>
                <a:close/>
              </a:path>
              <a:path w="388619" h="341630">
                <a:moveTo>
                  <a:pt x="124787" y="39369"/>
                </a:moveTo>
                <a:lnTo>
                  <a:pt x="119936" y="41909"/>
                </a:lnTo>
                <a:lnTo>
                  <a:pt x="117490" y="44450"/>
                </a:lnTo>
                <a:lnTo>
                  <a:pt x="111091" y="50800"/>
                </a:lnTo>
                <a:lnTo>
                  <a:pt x="106150" y="55879"/>
                </a:lnTo>
                <a:lnTo>
                  <a:pt x="99833" y="62229"/>
                </a:lnTo>
                <a:lnTo>
                  <a:pt x="89307" y="73659"/>
                </a:lnTo>
                <a:lnTo>
                  <a:pt x="113834" y="73659"/>
                </a:lnTo>
                <a:lnTo>
                  <a:pt x="114721" y="72389"/>
                </a:lnTo>
                <a:lnTo>
                  <a:pt x="122126" y="63500"/>
                </a:lnTo>
                <a:lnTo>
                  <a:pt x="126195" y="58419"/>
                </a:lnTo>
                <a:lnTo>
                  <a:pt x="129659" y="52069"/>
                </a:lnTo>
                <a:lnTo>
                  <a:pt x="130008" y="50800"/>
                </a:lnTo>
                <a:lnTo>
                  <a:pt x="124787" y="39369"/>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10" name="object 10"/>
          <p:cNvSpPr txBox="1"/>
          <p:nvPr/>
        </p:nvSpPr>
        <p:spPr>
          <a:xfrm>
            <a:off x="2591729" y="2912119"/>
            <a:ext cx="3281679" cy="161583"/>
          </a:xfrm>
          <a:prstGeom prst="rect">
            <a:avLst/>
          </a:prstGeom>
        </p:spPr>
        <p:txBody>
          <a:bodyPr vert="horz" wrap="square" lIns="0" tIns="15240" rIns="0" bIns="0" rtlCol="0">
            <a:spAutoFit/>
          </a:bodyPr>
          <a:lstStyle/>
          <a:p>
            <a:pPr>
              <a:spcBef>
                <a:spcPts val="120"/>
              </a:spcBef>
            </a:pPr>
            <a:r>
              <a:rPr sz="950" spc="-5" dirty="0">
                <a:solidFill>
                  <a:srgbClr val="FFFFFF"/>
                </a:solidFill>
                <a:latin typeface="Tahoma" panose="020B0604030504040204"/>
                <a:ea typeface="Tahoma" panose="020B0604030504040204" charset="0"/>
                <a:cs typeface="Tahoma" panose="020B0604030504040204"/>
              </a:rPr>
              <a:t>The</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Knowledge,</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Information</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and</a:t>
            </a:r>
            <a:r>
              <a:rPr sz="950" spc="-60" dirty="0">
                <a:solidFill>
                  <a:srgbClr val="FFFFFF"/>
                </a:solidFill>
                <a:latin typeface="Tahoma" panose="020B0604030504040204"/>
                <a:ea typeface="Tahoma" panose="020B0604030504040204" charset="0"/>
                <a:cs typeface="Tahoma" panose="020B0604030504040204"/>
              </a:rPr>
              <a:t> </a:t>
            </a:r>
            <a:r>
              <a:rPr sz="950" spc="-10" dirty="0">
                <a:solidFill>
                  <a:srgbClr val="FFFFFF"/>
                </a:solidFill>
                <a:latin typeface="Tahoma" panose="020B0604030504040204"/>
                <a:ea typeface="Tahoma" panose="020B0604030504040204" charset="0"/>
                <a:cs typeface="Tahoma" panose="020B0604030504040204"/>
              </a:rPr>
              <a:t>Innovation</a:t>
            </a:r>
            <a:r>
              <a:rPr sz="950" spc="-60" dirty="0">
                <a:solidFill>
                  <a:srgbClr val="FFFFFF"/>
                </a:solidFill>
                <a:latin typeface="Tahoma" panose="020B0604030504040204"/>
                <a:ea typeface="Tahoma" panose="020B0604030504040204" charset="0"/>
                <a:cs typeface="Tahoma" panose="020B0604030504040204"/>
              </a:rPr>
              <a:t> </a:t>
            </a:r>
            <a:r>
              <a:rPr sz="950" spc="25" dirty="0">
                <a:solidFill>
                  <a:srgbClr val="FFFFFF"/>
                </a:solidFill>
                <a:latin typeface="Tahoma" panose="020B0604030504040204"/>
                <a:ea typeface="Tahoma" panose="020B0604030504040204" charset="0"/>
                <a:cs typeface="Tahoma" panose="020B0604030504040204"/>
              </a:rPr>
              <a:t>Research</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Group</a:t>
            </a:r>
            <a:endParaRPr sz="950">
              <a:latin typeface="Tahoma" panose="020B0604030504040204"/>
              <a:ea typeface="Tahoma" panose="020B0604030504040204" charset="0"/>
              <a:cs typeface="Tahoma" panose="020B0604030504040204"/>
            </a:endParaRPr>
          </a:p>
        </p:txBody>
      </p:sp>
      <p:cxnSp>
        <p:nvCxnSpPr>
          <p:cNvPr id="15" name="Straight Connector 14"/>
          <p:cNvCxnSpPr/>
          <p:nvPr/>
        </p:nvCxnSpPr>
        <p:spPr>
          <a:xfrm>
            <a:off x="2189478" y="2813203"/>
            <a:ext cx="7750487"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5800" y="1123683"/>
            <a:ext cx="10757844" cy="1469248"/>
          </a:xfrm>
          <a:prstGeom prst="rect">
            <a:avLst/>
          </a:prstGeom>
        </p:spPr>
        <p:txBody>
          <a:bodyPr wrap="square">
            <a:spAutoFit/>
          </a:bodyPr>
          <a:lstStyle/>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When Do Purchase Precondition</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Promotions</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Work? </a:t>
            </a:r>
          </a:p>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The Role of External Reference Points</a:t>
            </a:r>
            <a:endParaRPr lang="en-US" sz="3200"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pic>
        <p:nvPicPr>
          <p:cNvPr id="7" name="Picture 6"/>
          <p:cNvPicPr>
            <a:picLocks noChangeAspect="1"/>
          </p:cNvPicPr>
          <p:nvPr/>
        </p:nvPicPr>
        <p:blipFill>
          <a:blip r:embed="rId4"/>
          <a:stretch>
            <a:fillRect/>
          </a:stretch>
        </p:blipFill>
        <p:spPr>
          <a:xfrm>
            <a:off x="5144505" y="5449188"/>
            <a:ext cx="2241923" cy="1262260"/>
          </a:xfrm>
          <a:prstGeom prst="rect">
            <a:avLst/>
          </a:prstGeom>
        </p:spPr>
      </p:pic>
      <p:sp>
        <p:nvSpPr>
          <p:cNvPr id="19" name="Text Box 17"/>
          <p:cNvSpPr txBox="1">
            <a:spLocks noChangeArrowheads="1"/>
          </p:cNvSpPr>
          <p:nvPr/>
        </p:nvSpPr>
        <p:spPr bwMode="auto">
          <a:xfrm>
            <a:off x="4520039" y="5473810"/>
            <a:ext cx="3490857" cy="338554"/>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80000"/>
              </a:lnSpc>
              <a:spcAft>
                <a:spcPts val="1200"/>
              </a:spcAft>
            </a:pPr>
            <a:r>
              <a:rPr lang="en-US" altLang="zh-CN" dirty="0">
                <a:solidFill>
                  <a:schemeClr val="tx1">
                    <a:lumMod val="75000"/>
                    <a:lumOff val="25000"/>
                  </a:schemeClr>
                </a:solidFill>
                <a:latin typeface="Tahoma" panose="020B0604030504040204" charset="0"/>
                <a:ea typeface="Tahoma" panose="020B0604030504040204" charset="0"/>
                <a:cs typeface="Tahoma" panose="020B0604030504040204" charset="0"/>
              </a:rPr>
              <a:t>Funded</a:t>
            </a:r>
            <a:r>
              <a:rPr lang="zh-CN" altLang="en-US"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dirty="0">
                <a:solidFill>
                  <a:schemeClr val="tx1">
                    <a:lumMod val="75000"/>
                    <a:lumOff val="25000"/>
                  </a:schemeClr>
                </a:solidFill>
                <a:latin typeface="Tahoma" panose="020B0604030504040204" charset="0"/>
                <a:ea typeface="Tahoma" panose="020B0604030504040204" charset="0"/>
                <a:cs typeface="Tahoma" panose="020B0604030504040204" charset="0"/>
              </a:rPr>
              <a:t>by</a:t>
            </a:r>
            <a:endParaRPr lang="en-US"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2" name="Text Box 17">
            <a:extLst>
              <a:ext uri="{FF2B5EF4-FFF2-40B4-BE49-F238E27FC236}">
                <a16:creationId xmlns:a16="http://schemas.microsoft.com/office/drawing/2014/main" id="{41057B8B-1350-2646-847C-D1EDBF72DD7D}"/>
              </a:ext>
            </a:extLst>
          </p:cNvPr>
          <p:cNvSpPr txBox="1">
            <a:spLocks noChangeArrowheads="1"/>
          </p:cNvSpPr>
          <p:nvPr/>
        </p:nvSpPr>
        <p:spPr bwMode="auto">
          <a:xfrm>
            <a:off x="2747766" y="3222065"/>
            <a:ext cx="7035409" cy="650819"/>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tabLst/>
              <a:defRPr kumimoji="0" sz="2000" i="0" u="none" strike="noStrike" cap="none" spc="0" normalizeH="0" baseline="0">
                <a:ln>
                  <a:noFill/>
                </a:ln>
                <a:solidFill>
                  <a:schemeClr val="accent1">
                    <a:lumMod val="75000"/>
                  </a:schemeClr>
                </a:solidFill>
                <a:effectLst/>
                <a:uLnTx/>
                <a:uFillTx/>
                <a:latin typeface="Bookman Old Style" pitchFamily="18" charset="0"/>
                <a:ea typeface="Arial Unicode MS" pitchFamily="34" charset="-128"/>
                <a:cs typeface="Arial Unicode MS" pitchFamily="34" charset="-128"/>
              </a:defRPr>
            </a:lvl1pPr>
          </a:lstStyle>
          <a:p>
            <a:pPr>
              <a:lnSpc>
                <a:spcPct val="150000"/>
              </a:lnSpc>
              <a:spcAft>
                <a:spcPts val="1200"/>
              </a:spcAft>
            </a:pPr>
            <a:r>
              <a:rPr lang="en-US" altLang="zh-CN" sz="2800" dirty="0">
                <a:solidFill>
                  <a:schemeClr val="tx1">
                    <a:lumMod val="75000"/>
                    <a:lumOff val="25000"/>
                  </a:schemeClr>
                </a:solidFill>
                <a:latin typeface="Tahoma" charset="0"/>
                <a:ea typeface="Tahoma" charset="0"/>
                <a:cs typeface="Tahoma" charset="0"/>
              </a:rPr>
              <a:t>Guanzhong</a:t>
            </a:r>
            <a:r>
              <a:rPr lang="zh-CN" altLang="en-US" sz="2800" dirty="0">
                <a:solidFill>
                  <a:schemeClr val="tx1">
                    <a:lumMod val="75000"/>
                    <a:lumOff val="25000"/>
                  </a:schemeClr>
                </a:solidFill>
                <a:latin typeface="Tahoma" charset="0"/>
                <a:ea typeface="Tahoma" charset="0"/>
                <a:cs typeface="Tahoma" charset="0"/>
              </a:rPr>
              <a:t> </a:t>
            </a:r>
            <a:r>
              <a:rPr lang="en-US" altLang="zh-CN" sz="2800" dirty="0">
                <a:solidFill>
                  <a:schemeClr val="tx1">
                    <a:lumMod val="75000"/>
                    <a:lumOff val="25000"/>
                  </a:schemeClr>
                </a:solidFill>
                <a:latin typeface="Tahoma" charset="0"/>
                <a:ea typeface="Tahoma" charset="0"/>
                <a:cs typeface="Tahoma" charset="0"/>
              </a:rPr>
              <a:t>Du</a:t>
            </a:r>
            <a:r>
              <a:rPr lang="zh-CN" altLang="en-US" sz="2800" dirty="0">
                <a:solidFill>
                  <a:schemeClr val="tx1">
                    <a:lumMod val="75000"/>
                    <a:lumOff val="25000"/>
                  </a:schemeClr>
                </a:solidFill>
                <a:latin typeface="Tahoma" charset="0"/>
                <a:ea typeface="Tahoma" charset="0"/>
                <a:cs typeface="Tahoma" charset="0"/>
              </a:rPr>
              <a:t>    </a:t>
            </a:r>
            <a:r>
              <a:rPr lang="en-US" altLang="zh-CN" sz="2800" dirty="0">
                <a:solidFill>
                  <a:schemeClr val="tx1">
                    <a:lumMod val="75000"/>
                    <a:lumOff val="25000"/>
                  </a:schemeClr>
                </a:solidFill>
                <a:latin typeface="Tahoma" charset="0"/>
                <a:ea typeface="Tahoma" charset="0"/>
                <a:cs typeface="Tahoma" charset="0"/>
              </a:rPr>
              <a:t>David</a:t>
            </a:r>
            <a:r>
              <a:rPr lang="zh-CN" altLang="en-US" sz="2800" dirty="0">
                <a:solidFill>
                  <a:schemeClr val="tx1">
                    <a:lumMod val="75000"/>
                    <a:lumOff val="25000"/>
                  </a:schemeClr>
                </a:solidFill>
                <a:latin typeface="Tahoma" charset="0"/>
                <a:ea typeface="Tahoma" charset="0"/>
                <a:cs typeface="Tahoma" charset="0"/>
              </a:rPr>
              <a:t> </a:t>
            </a:r>
            <a:r>
              <a:rPr lang="en-US" altLang="zh-CN" sz="2800" dirty="0">
                <a:solidFill>
                  <a:schemeClr val="tx1">
                    <a:lumMod val="75000"/>
                    <a:lumOff val="25000"/>
                  </a:schemeClr>
                </a:solidFill>
                <a:latin typeface="Tahoma" charset="0"/>
                <a:ea typeface="Tahoma" charset="0"/>
                <a:cs typeface="Tahoma" charset="0"/>
              </a:rPr>
              <a:t>Hardisty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7"/>
          <p:cNvSpPr txBox="1">
            <a:spLocks noChangeArrowheads="1"/>
          </p:cNvSpPr>
          <p:nvPr/>
        </p:nvSpPr>
        <p:spPr bwMode="auto">
          <a:xfrm>
            <a:off x="838200" y="334834"/>
            <a:ext cx="10820400" cy="2799549"/>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ERP vs. IRP</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8" name="Text Box 17"/>
          <p:cNvSpPr txBox="1">
            <a:spLocks noChangeArrowheads="1"/>
          </p:cNvSpPr>
          <p:nvPr/>
        </p:nvSpPr>
        <p:spPr bwMode="auto">
          <a:xfrm>
            <a:off x="647700" y="1847165"/>
            <a:ext cx="11201400" cy="4800097"/>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marL="457200" indent="-457200" algn="l">
              <a:lnSpc>
                <a:spcPct val="150000"/>
              </a:lnSpc>
              <a:spcAft>
                <a:spcPts val="1200"/>
              </a:spcAft>
              <a:buFont typeface="Wingdings" pitchFamily="2" charset="2"/>
              <a:buChar char="Ø"/>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In the absence of an ERP, people tend to use an IRP as a default to evaluate a target.</a:t>
            </a:r>
          </a:p>
          <a:p>
            <a:pPr marL="457200" indent="-457200" algn="l">
              <a:lnSpc>
                <a:spcPct val="150000"/>
              </a:lnSpc>
              <a:spcAft>
                <a:spcPts val="1200"/>
              </a:spcAft>
              <a:buFont typeface="Wingdings" pitchFamily="2" charset="2"/>
              <a:buChar char="Ø"/>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However, people adjust their reference point accordingly if an ERP is available (Biswas and Blair 1991).</a:t>
            </a: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7"/>
          <p:cNvSpPr txBox="1">
            <a:spLocks noChangeArrowheads="1"/>
          </p:cNvSpPr>
          <p:nvPr/>
        </p:nvSpPr>
        <p:spPr bwMode="auto">
          <a:xfrm>
            <a:off x="835572" y="228600"/>
            <a:ext cx="10820400" cy="3199658"/>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Our Proposition:</a:t>
            </a:r>
          </a:p>
          <a:p>
            <a:pPr>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 preconditions serve as ERPs</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8" name="Text Box 17"/>
          <p:cNvSpPr txBox="1">
            <a:spLocks noChangeArrowheads="1"/>
          </p:cNvSpPr>
          <p:nvPr/>
        </p:nvSpPr>
        <p:spPr bwMode="auto">
          <a:xfrm>
            <a:off x="1631731" y="1600200"/>
            <a:ext cx="10058400" cy="7262309"/>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Consider a $2 off promotion for a</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grocery</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store, no minimum spending</a:t>
            </a:r>
          </a:p>
          <a:p>
            <a:pPr>
              <a:lnSpc>
                <a:spcPct val="150000"/>
              </a:lnSpc>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Discount = $2/IRP = $2/$13 = 15% off</a:t>
            </a:r>
          </a:p>
          <a:p>
            <a:pPr>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Consider a $2 off promotion for a</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grocery</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store, minimum purchase $4</a:t>
            </a:r>
          </a:p>
          <a:p>
            <a:pPr>
              <a:lnSpc>
                <a:spcPct val="150000"/>
              </a:lnSpc>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Discount = $2/ERP = $2/$4 = 50% off</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1219200" y="330370"/>
            <a:ext cx="10058400" cy="6677534"/>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When</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precondition</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5400" b="1" dirty="0">
                <a:solidFill>
                  <a:schemeClr val="tx1">
                    <a:lumMod val="75000"/>
                    <a:lumOff val="25000"/>
                  </a:schemeClr>
                </a:solidFill>
                <a:latin typeface="Tahoma" panose="020B0604030504040204" charset="0"/>
                <a:ea typeface="Tahoma" panose="020B0604030504040204" charset="0"/>
                <a:cs typeface="Tahoma" panose="020B0604030504040204" charset="0"/>
              </a:rPr>
              <a:t>&gt;</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IRP</a:t>
            </a:r>
          </a:p>
          <a:p>
            <a:pPr>
              <a:lnSpc>
                <a:spcPct val="150000"/>
              </a:lnSpc>
              <a:spcAft>
                <a:spcPts val="1200"/>
              </a:spcAft>
            </a:pP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It</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diminishes</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perceived</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magnitude</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of</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discount</a:t>
            </a:r>
          </a:p>
          <a:p>
            <a:pPr algn="l">
              <a:lnSpc>
                <a:spcPct val="150000"/>
              </a:lnSpc>
              <a:spcAft>
                <a:spcPts val="1200"/>
              </a:spcAft>
            </a:pPr>
            <a:endPar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When</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precondition</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5400" b="1" dirty="0">
                <a:solidFill>
                  <a:schemeClr val="tx1">
                    <a:lumMod val="75000"/>
                    <a:lumOff val="25000"/>
                  </a:schemeClr>
                </a:solidFill>
                <a:latin typeface="Tahoma" panose="020B0604030504040204" charset="0"/>
                <a:ea typeface="Tahoma" panose="020B0604030504040204" charset="0"/>
                <a:cs typeface="Tahoma" panose="020B0604030504040204" charset="0"/>
              </a:rPr>
              <a:t>&lt;</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IRP</a:t>
            </a:r>
          </a:p>
          <a:p>
            <a:pPr>
              <a:lnSpc>
                <a:spcPct val="150000"/>
              </a:lnSpc>
              <a:spcAft>
                <a:spcPts val="1200"/>
              </a:spcAft>
            </a:pP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It</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enlarges</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perceived</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magnitude</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of</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320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dirty="0">
                <a:solidFill>
                  <a:schemeClr val="tx1">
                    <a:lumMod val="75000"/>
                    <a:lumOff val="25000"/>
                  </a:schemeClr>
                </a:solidFill>
                <a:latin typeface="Tahoma" panose="020B0604030504040204" charset="0"/>
                <a:ea typeface="Tahoma" panose="020B0604030504040204" charset="0"/>
                <a:cs typeface="Tahoma" panose="020B0604030504040204" charset="0"/>
              </a:rPr>
              <a:t>discount</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extLst>
      <p:ext uri="{BB962C8B-B14F-4D97-AF65-F5344CB8AC3E}">
        <p14:creationId xmlns:p14="http://schemas.microsoft.com/office/powerpoint/2010/main" val="35271065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88600"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5</a:t>
            </a:r>
            <a:endParaRPr sz="1200" dirty="0">
              <a:latin typeface="Tahoma" panose="020B0604030504040204"/>
              <a:ea typeface="Tahoma" panose="020B0604030504040204" charset="0"/>
              <a:cs typeface="Tahoma" panose="020B0604030504040204"/>
            </a:endParaRPr>
          </a:p>
        </p:txBody>
      </p:sp>
      <p:sp>
        <p:nvSpPr>
          <p:cNvPr id="9" name="TextBox 8"/>
          <p:cNvSpPr txBox="1"/>
          <p:nvPr/>
        </p:nvSpPr>
        <p:spPr>
          <a:xfrm>
            <a:off x="959693" y="3962400"/>
            <a:ext cx="2564030" cy="984885"/>
          </a:xfrm>
          <a:prstGeom prst="rect">
            <a:avLst/>
          </a:prstGeom>
          <a:noFill/>
          <a:ln w="28575">
            <a:solidFill>
              <a:schemeClr val="tx1"/>
            </a:solidFill>
          </a:ln>
        </p:spPr>
        <p:txBody>
          <a:bodyPr wrap="square">
            <a:spAutoFit/>
          </a:bodyPr>
          <a:lstStyle/>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a:t>
            </a:r>
          </a:p>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Precondition</a:t>
            </a:r>
          </a:p>
        </p:txBody>
      </p:sp>
      <p:cxnSp>
        <p:nvCxnSpPr>
          <p:cNvPr id="14" name="Straight Arrow Connector 13"/>
          <p:cNvCxnSpPr>
            <a:cxnSpLocks/>
          </p:cNvCxnSpPr>
          <p:nvPr/>
        </p:nvCxnSpPr>
        <p:spPr>
          <a:xfrm>
            <a:off x="7924800" y="3019215"/>
            <a:ext cx="685800" cy="943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91000" y="4583508"/>
            <a:ext cx="403860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57599" y="3045077"/>
            <a:ext cx="533401" cy="9173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7"/>
          <p:cNvSpPr txBox="1">
            <a:spLocks noChangeArrowheads="1"/>
          </p:cNvSpPr>
          <p:nvPr/>
        </p:nvSpPr>
        <p:spPr bwMode="auto">
          <a:xfrm>
            <a:off x="982178" y="532814"/>
            <a:ext cx="10210800" cy="1383777"/>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Conceptual Model</a:t>
            </a: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5" name="TextBox 14"/>
          <p:cNvSpPr txBox="1"/>
          <p:nvPr/>
        </p:nvSpPr>
        <p:spPr>
          <a:xfrm>
            <a:off x="4388260" y="2034330"/>
            <a:ext cx="3398636" cy="984885"/>
          </a:xfrm>
          <a:prstGeom prst="rect">
            <a:avLst/>
          </a:prstGeom>
          <a:noFill/>
          <a:ln w="28575">
            <a:solidFill>
              <a:schemeClr val="tx1"/>
            </a:solidFill>
          </a:ln>
        </p:spPr>
        <p:txBody>
          <a:bodyPr wrap="square">
            <a:spAutoFit/>
          </a:bodyPr>
          <a:lstStyle/>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Perceived</a:t>
            </a:r>
          </a:p>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Discount Magnitude</a:t>
            </a:r>
          </a:p>
        </p:txBody>
      </p:sp>
      <p:sp>
        <p:nvSpPr>
          <p:cNvPr id="16" name="TextBox 15"/>
          <p:cNvSpPr txBox="1"/>
          <p:nvPr/>
        </p:nvSpPr>
        <p:spPr>
          <a:xfrm>
            <a:off x="8873143" y="3824356"/>
            <a:ext cx="2564030" cy="984885"/>
          </a:xfrm>
          <a:prstGeom prst="rect">
            <a:avLst/>
          </a:prstGeom>
          <a:noFill/>
          <a:ln w="28575">
            <a:solidFill>
              <a:schemeClr val="tx1"/>
            </a:solidFill>
          </a:ln>
        </p:spPr>
        <p:txBody>
          <a:bodyPr wrap="square">
            <a:spAutoFit/>
          </a:bodyPr>
          <a:lstStyle/>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Consumer</a:t>
            </a:r>
          </a:p>
          <a:p>
            <a:pPr algn="ct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Reactions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7"/>
          <p:cNvSpPr txBox="1">
            <a:spLocks noChangeArrowheads="1"/>
          </p:cNvSpPr>
          <p:nvPr/>
        </p:nvSpPr>
        <p:spPr bwMode="auto">
          <a:xfrm>
            <a:off x="990600" y="475565"/>
            <a:ext cx="10210800" cy="2737994"/>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Pilot Study (N = 200)</a:t>
            </a:r>
          </a:p>
          <a:p>
            <a:pPr algn="l">
              <a:lnSpc>
                <a:spcPct val="150000"/>
              </a:lnSpc>
              <a:spcAft>
                <a:spcPts val="1200"/>
              </a:spcAft>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Are consumers aware of and use store-level IRPs when encountering an unrestricted price discount?</a:t>
            </a: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5" name="Text Box 17"/>
          <p:cNvSpPr txBox="1">
            <a:spLocks noChangeArrowheads="1"/>
          </p:cNvSpPr>
          <p:nvPr/>
        </p:nvSpPr>
        <p:spPr bwMode="auto">
          <a:xfrm>
            <a:off x="304800" y="2971800"/>
            <a:ext cx="5410200" cy="2584105"/>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$5 off promotion </a:t>
            </a:r>
          </a:p>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for a </a:t>
            </a:r>
            <a:r>
              <a:rPr lang="en-US" altLang="zh-CN" sz="2400" b="1" u="sng" dirty="0">
                <a:solidFill>
                  <a:schemeClr val="tx1">
                    <a:lumMod val="75000"/>
                    <a:lumOff val="25000"/>
                  </a:schemeClr>
                </a:solidFill>
                <a:latin typeface="Tahoma" panose="020B0604030504040204" charset="0"/>
                <a:ea typeface="Tahoma" panose="020B0604030504040204" charset="0"/>
                <a:cs typeface="Tahoma" panose="020B0604030504040204" charset="0"/>
              </a:rPr>
              <a:t>grocery store</a:t>
            </a:r>
          </a:p>
          <a:p>
            <a:pPr>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Deal Evaluation = 5.39</a:t>
            </a: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7" name="Text Box 17"/>
          <p:cNvSpPr txBox="1">
            <a:spLocks noChangeArrowheads="1"/>
          </p:cNvSpPr>
          <p:nvPr/>
        </p:nvSpPr>
        <p:spPr bwMode="auto">
          <a:xfrm>
            <a:off x="6058525" y="2966803"/>
            <a:ext cx="5410200" cy="2584105"/>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$5 off promotion </a:t>
            </a:r>
          </a:p>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for a </a:t>
            </a:r>
            <a:r>
              <a:rPr lang="en-US" altLang="zh-CN" sz="2400" b="1" u="sng" dirty="0">
                <a:solidFill>
                  <a:schemeClr val="tx1">
                    <a:lumMod val="75000"/>
                    <a:lumOff val="25000"/>
                  </a:schemeClr>
                </a:solidFill>
                <a:latin typeface="Tahoma" panose="020B0604030504040204" charset="0"/>
                <a:ea typeface="Tahoma" panose="020B0604030504040204" charset="0"/>
                <a:cs typeface="Tahoma" panose="020B0604030504040204" charset="0"/>
              </a:rPr>
              <a:t>furniture store</a:t>
            </a:r>
          </a:p>
          <a:p>
            <a:pPr>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spcAft>
                <a:spcPts val="1200"/>
              </a:spcAft>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Deal Evaluation = 1.97</a:t>
            </a: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9" name="Text Box 17"/>
          <p:cNvSpPr txBox="1">
            <a:spLocks noChangeArrowheads="1"/>
          </p:cNvSpPr>
          <p:nvPr/>
        </p:nvSpPr>
        <p:spPr bwMode="auto">
          <a:xfrm>
            <a:off x="3390900" y="5443210"/>
            <a:ext cx="5410200" cy="1014445"/>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spcAft>
                <a:spcPts val="1200"/>
              </a:spcAft>
            </a:pPr>
            <a:r>
              <a:rPr lang="en-US" altLang="zh-CN" sz="2400" b="1" i="1" dirty="0">
                <a:solidFill>
                  <a:schemeClr val="tx1">
                    <a:lumMod val="75000"/>
                    <a:lumOff val="25000"/>
                  </a:schemeClr>
                </a:solidFill>
                <a:latin typeface="Tahoma" panose="020B0604030504040204" charset="0"/>
                <a:ea typeface="Tahoma" panose="020B0604030504040204" charset="0"/>
                <a:cs typeface="Tahoma" panose="020B0604030504040204" charset="0"/>
              </a:rPr>
              <a:t>p</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&lt; .001</a:t>
            </a: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5600" y="2532575"/>
            <a:ext cx="6341534" cy="4267200"/>
          </a:xfrm>
          <a:prstGeom prst="rect">
            <a:avLst/>
          </a:prstGeom>
        </p:spPr>
      </p:pic>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3</a:t>
            </a:r>
            <a:endParaRPr sz="1200" dirty="0">
              <a:latin typeface="Tahoma" panose="020B0604030504040204"/>
              <a:ea typeface="Tahoma" panose="020B0604030504040204" charset="0"/>
              <a:cs typeface="Tahoma" panose="020B0604030504040204"/>
            </a:endParaRPr>
          </a:p>
        </p:txBody>
      </p:sp>
      <p:sp>
        <p:nvSpPr>
          <p:cNvPr id="6" name="object 6"/>
          <p:cNvSpPr txBox="1"/>
          <p:nvPr/>
        </p:nvSpPr>
        <p:spPr>
          <a:xfrm>
            <a:off x="2286000" y="1600199"/>
            <a:ext cx="10672172" cy="2798202"/>
          </a:xfrm>
          <a:prstGeom prst="rect">
            <a:avLst/>
          </a:prstGeom>
        </p:spPr>
        <p:txBody>
          <a:bodyPr vert="horz" wrap="square" lIns="0" tIns="12700" rIns="0" bIns="0" rtlCol="0">
            <a:spAutoFit/>
          </a:bodyPr>
          <a:lstStyle/>
          <a:p>
            <a:pPr marL="355600" marR="1741170" indent="-342900">
              <a:spcBef>
                <a:spcPts val="100"/>
              </a:spcBef>
              <a:buFont typeface="Wingdings" pitchFamily="2" charset="2"/>
              <a:buChar char="Ø"/>
              <a:tabLst>
                <a:tab pos="354965" algn="l"/>
                <a:tab pos="355600" algn="l"/>
              </a:tabLst>
            </a:pPr>
            <a:r>
              <a:rPr lang="en-US" altLang="zh-CN" sz="2400" spc="65" dirty="0">
                <a:latin typeface="Tahoma" panose="020B0604030504040204" charset="0"/>
                <a:ea typeface="Tahoma" panose="020B0604030504040204" charset="0"/>
                <a:cs typeface="Tahoma" panose="020B0604030504040204" charset="0"/>
              </a:rPr>
              <a:t>Smoothed mode,</a:t>
            </a:r>
            <a:r>
              <a:rPr lang="zh-CN" altLang="en-US" sz="2400" spc="65" dirty="0">
                <a:latin typeface="Tahoma" panose="020B0604030504040204" charset="0"/>
                <a:ea typeface="Tahoma" panose="020B0604030504040204" charset="0"/>
                <a:cs typeface="Tahoma" panose="020B0604030504040204" charset="0"/>
              </a:rPr>
              <a:t> </a:t>
            </a:r>
            <a:r>
              <a:rPr lang="en-US" altLang="zh-CN" sz="2400" spc="65" dirty="0">
                <a:latin typeface="Tahoma" panose="020B0604030504040204" charset="0"/>
                <a:ea typeface="Tahoma" panose="020B0604030504040204" charset="0"/>
                <a:cs typeface="Tahoma" panose="020B0604030504040204" charset="0"/>
              </a:rPr>
              <a:t>identified using the maximum kernel density estimate</a:t>
            </a:r>
          </a:p>
          <a:p>
            <a:pPr marL="355600" marR="1741170" indent="-342900">
              <a:spcBef>
                <a:spcPts val="100"/>
              </a:spcBef>
              <a:buFont typeface="Tahoma" panose="020B0604030504040204" charset="0"/>
              <a:buChar char=""/>
              <a:tabLst>
                <a:tab pos="354965" algn="l"/>
                <a:tab pos="355600" algn="l"/>
              </a:tabLst>
            </a:pPr>
            <a:endParaRPr lang="en-US" altLang="zh-CN" sz="2400" spc="65" dirty="0">
              <a:latin typeface="Tahoma" panose="020B0604030504040204" charset="0"/>
              <a:ea typeface="Tahoma" panose="020B0604030504040204" charset="0"/>
              <a:cs typeface="Tahoma" panose="020B0604030504040204" charset="0"/>
            </a:endParaRPr>
          </a:p>
          <a:p>
            <a:pPr marL="12700" marR="1741170">
              <a:spcBef>
                <a:spcPts val="100"/>
              </a:spcBef>
              <a:tabLst>
                <a:tab pos="354965" algn="l"/>
                <a:tab pos="355600" algn="l"/>
              </a:tabLst>
            </a:pPr>
            <a:r>
              <a:rPr lang="zh-CN" altLang="en-US" sz="2400" spc="65" dirty="0">
                <a:latin typeface="Tahoma" panose="020B0604030504040204" charset="0"/>
                <a:ea typeface="Tahoma" panose="020B0604030504040204" charset="0"/>
                <a:cs typeface="Tahoma" panose="020B0604030504040204" charset="0"/>
              </a:rPr>
              <a:t>   </a:t>
            </a:r>
            <a:r>
              <a:rPr lang="en-US" altLang="zh-CN" sz="2400" spc="65" dirty="0">
                <a:latin typeface="Tahoma" panose="020B0604030504040204" charset="0"/>
                <a:ea typeface="Tahoma" panose="020B0604030504040204" charset="0"/>
                <a:cs typeface="Tahoma" panose="020B0604030504040204" charset="0"/>
              </a:rPr>
              <a:t>e.g.,</a:t>
            </a:r>
          </a:p>
          <a:p>
            <a:pPr marL="12700" marR="1741170">
              <a:spcBef>
                <a:spcPts val="100"/>
              </a:spcBef>
              <a:tabLst>
                <a:tab pos="354965" algn="l"/>
                <a:tab pos="355600" algn="l"/>
              </a:tabLst>
            </a:pPr>
            <a:endParaRPr lang="en-US" altLang="zh-CN" sz="2000" i="1" spc="65" dirty="0">
              <a:latin typeface="Tahoma" panose="020B0604030504040204" charset="0"/>
              <a:ea typeface="Tahoma" panose="020B0604030504040204" charset="0"/>
              <a:cs typeface="Tahoma" panose="020B0604030504040204" charset="0"/>
            </a:endParaRPr>
          </a:p>
          <a:p>
            <a:pPr marL="355600" marR="1741170" indent="-342900">
              <a:spcBef>
                <a:spcPts val="100"/>
              </a:spcBef>
              <a:buFont typeface="Tahoma" panose="020B0604030504040204" charset="0"/>
              <a:buChar char=""/>
              <a:tabLst>
                <a:tab pos="354965" algn="l"/>
                <a:tab pos="355600" algn="l"/>
              </a:tabLst>
            </a:pPr>
            <a:endParaRPr lang="en-US" altLang="zh-CN" sz="2000" spc="65" dirty="0">
              <a:latin typeface="Tahoma" panose="020B0604030504040204" charset="0"/>
              <a:ea typeface="Tahoma" panose="020B0604030504040204" charset="0"/>
              <a:cs typeface="Tahoma" panose="020B0604030504040204" charset="0"/>
            </a:endParaRPr>
          </a:p>
          <a:p>
            <a:pPr marL="12700" marR="1741170">
              <a:spcBef>
                <a:spcPts val="100"/>
              </a:spcBef>
              <a:tabLst>
                <a:tab pos="354965" algn="l"/>
                <a:tab pos="355600" algn="l"/>
              </a:tabLst>
            </a:pPr>
            <a:endParaRPr lang="en-US" sz="2000" spc="65" dirty="0">
              <a:latin typeface="Tahoma" panose="020B0604030504040204"/>
              <a:ea typeface="Tahoma" panose="020B0604030504040204" charset="0"/>
              <a:cs typeface="Tahoma" panose="020B0604030504040204"/>
            </a:endParaRPr>
          </a:p>
          <a:p>
            <a:pPr marL="355600" marR="1741170" indent="-342900">
              <a:spcBef>
                <a:spcPts val="100"/>
              </a:spcBef>
              <a:buFont typeface="Tahoma" panose="020B0604030504040204" charset="0"/>
              <a:buChar char=""/>
              <a:tabLst>
                <a:tab pos="354965" algn="l"/>
                <a:tab pos="355600" algn="l"/>
              </a:tabLst>
            </a:pPr>
            <a:endParaRPr lang="en-US" sz="2000" spc="65" dirty="0">
              <a:latin typeface="Tahoma" panose="020B0604030504040204"/>
              <a:ea typeface="Tahoma" panose="020B0604030504040204" charset="0"/>
              <a:cs typeface="Tahoma" panose="020B0604030504040204"/>
            </a:endParaRPr>
          </a:p>
        </p:txBody>
      </p:sp>
      <p:sp>
        <p:nvSpPr>
          <p:cNvPr id="7" name="object 5"/>
          <p:cNvSpPr txBox="1">
            <a:spLocks noGrp="1"/>
          </p:cNvSpPr>
          <p:nvPr>
            <p:ph type="title"/>
          </p:nvPr>
        </p:nvSpPr>
        <p:spPr>
          <a:xfrm>
            <a:off x="1963286" y="544004"/>
            <a:ext cx="9161913"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Measuring</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the</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Internal</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Reference</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Point</a:t>
            </a:r>
            <a:r>
              <a:rPr lang="zh-CN" altLang="en-US" sz="2800" b="1" spc="-15" dirty="0">
                <a:solidFill>
                  <a:schemeClr val="tx1">
                    <a:lumMod val="75000"/>
                    <a:lumOff val="25000"/>
                  </a:schemeClr>
                </a:solidFill>
                <a:latin typeface="+mn-lt"/>
              </a:rPr>
              <a:t> </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(Typical</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Expenditures)</a:t>
            </a:r>
            <a:endParaRPr lang="en-US" sz="2800" b="1" dirty="0">
              <a:solidFill>
                <a:schemeClr val="tx1">
                  <a:lumMod val="75000"/>
                  <a:lumOff val="25000"/>
                </a:schemeClr>
              </a:solidFill>
              <a:latin typeface="+mn-lt"/>
            </a:endParaRPr>
          </a:p>
        </p:txBody>
      </p:sp>
      <p:sp>
        <p:nvSpPr>
          <p:cNvPr id="3" name="TextBox 2">
            <a:extLst>
              <a:ext uri="{FF2B5EF4-FFF2-40B4-BE49-F238E27FC236}">
                <a16:creationId xmlns:a16="http://schemas.microsoft.com/office/drawing/2014/main" id="{E92529E8-56F3-455B-4A91-3C6BBF617230}"/>
              </a:ext>
            </a:extLst>
          </p:cNvPr>
          <p:cNvSpPr txBox="1"/>
          <p:nvPr/>
        </p:nvSpPr>
        <p:spPr>
          <a:xfrm>
            <a:off x="5791200" y="6400800"/>
            <a:ext cx="1981200" cy="369332"/>
          </a:xfrm>
          <a:prstGeom prst="rect">
            <a:avLst/>
          </a:prstGeom>
          <a:solidFill>
            <a:schemeClr val="bg1"/>
          </a:solidFill>
        </p:spPr>
        <p:txBody>
          <a:bodyPr wrap="square" rtlCol="0">
            <a:spAutoFit/>
          </a:bodyPr>
          <a:lstStyle/>
          <a:p>
            <a:r>
              <a:rPr lang="en-US" dirty="0"/>
              <a:t>price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cs typeface="Tahoma" panose="020B0604030504040204"/>
              </a:rPr>
              <a:t>6</a:t>
            </a:r>
            <a:endParaRPr sz="1200" dirty="0">
              <a:ea typeface="Tahoma" panose="020B0604030504040204" charset="0"/>
              <a:cs typeface="Tahoma" panose="020B0604030504040204"/>
            </a:endParaRPr>
          </a:p>
        </p:txBody>
      </p:sp>
      <p:sp>
        <p:nvSpPr>
          <p:cNvPr id="10" name="Rounded Rectangle 9"/>
          <p:cNvSpPr/>
          <p:nvPr/>
        </p:nvSpPr>
        <p:spPr>
          <a:xfrm>
            <a:off x="1546328" y="1531906"/>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1</a:t>
            </a:r>
            <a:r>
              <a:rPr lang="en-US" altLang="zh-CN" sz="2400" dirty="0">
                <a:solidFill>
                  <a:schemeClr val="tx1">
                    <a:lumMod val="75000"/>
                    <a:lumOff val="25000"/>
                  </a:schemeClr>
                </a:solidFill>
                <a:cs typeface="Tahoma" panose="020B0604030504040204" charset="0"/>
              </a:rPr>
              <a:t>a</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12" name="Rounded Rectangle 11"/>
          <p:cNvSpPr/>
          <p:nvPr/>
        </p:nvSpPr>
        <p:spPr>
          <a:xfrm>
            <a:off x="1546328" y="2336847"/>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a:t>
            </a:r>
            <a:r>
              <a:rPr lang="en-US" altLang="zh-CN" sz="2400" dirty="0">
                <a:solidFill>
                  <a:schemeClr val="tx1">
                    <a:lumMod val="75000"/>
                    <a:lumOff val="25000"/>
                  </a:schemeClr>
                </a:solidFill>
                <a:cs typeface="Tahoma" panose="020B0604030504040204" charset="0"/>
              </a:rPr>
              <a:t>1b</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14" name="Rounded Rectangle 13"/>
          <p:cNvSpPr/>
          <p:nvPr/>
        </p:nvSpPr>
        <p:spPr>
          <a:xfrm>
            <a:off x="1561568" y="3129079"/>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a:t>
            </a:r>
            <a:r>
              <a:rPr lang="en-US" altLang="zh-CN" sz="2400" dirty="0">
                <a:solidFill>
                  <a:schemeClr val="tx1">
                    <a:lumMod val="75000"/>
                    <a:lumOff val="25000"/>
                  </a:schemeClr>
                </a:solidFill>
                <a:cs typeface="Tahoma" panose="020B0604030504040204" charset="0"/>
              </a:rPr>
              <a:t>2</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18" name="object 5"/>
          <p:cNvSpPr txBox="1">
            <a:spLocks noGrp="1"/>
          </p:cNvSpPr>
          <p:nvPr>
            <p:ph type="title"/>
          </p:nvPr>
        </p:nvSpPr>
        <p:spPr>
          <a:xfrm>
            <a:off x="4419600" y="544567"/>
            <a:ext cx="4114800" cy="456022"/>
          </a:xfrm>
          <a:prstGeom prst="rect">
            <a:avLst/>
          </a:prstGeom>
        </p:spPr>
        <p:txBody>
          <a:bodyPr vert="horz" wrap="square" lIns="0" tIns="12700" rIns="0" bIns="0" rtlCol="0">
            <a:spAutoFit/>
          </a:bodyPr>
          <a:lstStyle/>
          <a:p>
            <a:pPr marL="12700">
              <a:spcBef>
                <a:spcPts val="100"/>
              </a:spcBef>
            </a:pPr>
            <a:r>
              <a:rPr lang="en-US" altLang="zh-CN" sz="3200" b="1" spc="-15" dirty="0">
                <a:solidFill>
                  <a:schemeClr val="tx1">
                    <a:lumMod val="75000"/>
                    <a:lumOff val="25000"/>
                  </a:schemeClr>
                </a:solidFill>
                <a:latin typeface="+mn-lt"/>
              </a:rPr>
              <a:t>Empirical</a:t>
            </a:r>
            <a:r>
              <a:rPr lang="zh-CN" altLang="en-US" sz="3200" b="1" spc="-15" dirty="0">
                <a:solidFill>
                  <a:schemeClr val="tx1">
                    <a:lumMod val="75000"/>
                    <a:lumOff val="25000"/>
                  </a:schemeClr>
                </a:solidFill>
                <a:latin typeface="+mn-lt"/>
              </a:rPr>
              <a:t> </a:t>
            </a:r>
            <a:r>
              <a:rPr lang="en-US" altLang="zh-CN" sz="3200" b="1" spc="-15" dirty="0">
                <a:solidFill>
                  <a:schemeClr val="tx1">
                    <a:lumMod val="75000"/>
                    <a:lumOff val="25000"/>
                  </a:schemeClr>
                </a:solidFill>
                <a:latin typeface="+mn-lt"/>
              </a:rPr>
              <a:t>Overview</a:t>
            </a:r>
            <a:endParaRPr lang="en-US" sz="3200" b="1" dirty="0">
              <a:solidFill>
                <a:schemeClr val="tx1">
                  <a:lumMod val="75000"/>
                  <a:lumOff val="25000"/>
                </a:schemeClr>
              </a:solidFill>
              <a:latin typeface="+mn-lt"/>
            </a:endParaRPr>
          </a:p>
        </p:txBody>
      </p:sp>
      <p:pic>
        <p:nvPicPr>
          <p:cNvPr id="20" name="Picture 19"/>
          <p:cNvPicPr>
            <a:picLocks noChangeAspect="1"/>
          </p:cNvPicPr>
          <p:nvPr/>
        </p:nvPicPr>
        <p:blipFill>
          <a:blip r:embed="rId3"/>
          <a:stretch>
            <a:fillRect/>
          </a:stretch>
        </p:blipFill>
        <p:spPr>
          <a:xfrm>
            <a:off x="8534400" y="168221"/>
            <a:ext cx="1215725" cy="1203747"/>
          </a:xfrm>
          <a:prstGeom prst="rect">
            <a:avLst/>
          </a:prstGeom>
        </p:spPr>
      </p:pic>
      <p:sp>
        <p:nvSpPr>
          <p:cNvPr id="23" name="Rectangle 22"/>
          <p:cNvSpPr/>
          <p:nvPr/>
        </p:nvSpPr>
        <p:spPr>
          <a:xfrm>
            <a:off x="3429000" y="2053686"/>
            <a:ext cx="6287397" cy="434414"/>
          </a:xfrm>
          <a:prstGeom prst="rect">
            <a:avLst/>
          </a:prstGeom>
        </p:spPr>
        <p:txBody>
          <a:bodyPr wrap="square">
            <a:spAutoFit/>
          </a:bodyPr>
          <a:lstStyle/>
          <a:p>
            <a:pPr marL="0" lvl="1" eaLnBrk="0" hangingPunct="0">
              <a:lnSpc>
                <a:spcPts val="2880"/>
              </a:lnSpc>
              <a:buClr>
                <a:srgbClr val="883FA0"/>
              </a:buClr>
              <a:buSzPct val="80000"/>
              <a:defRPr/>
            </a:pP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Basic</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Effect</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24" name="Rectangle 23"/>
          <p:cNvSpPr/>
          <p:nvPr/>
        </p:nvSpPr>
        <p:spPr>
          <a:xfrm>
            <a:off x="3462728" y="3217906"/>
            <a:ext cx="6287397" cy="434414"/>
          </a:xfrm>
          <a:prstGeom prst="rect">
            <a:avLst/>
          </a:prstGeom>
        </p:spPr>
        <p:txBody>
          <a:bodyPr wrap="square">
            <a:spAutoFit/>
          </a:bodyPr>
          <a:lstStyle/>
          <a:p>
            <a:pPr marL="0" lvl="1" eaLnBrk="0" hangingPunct="0">
              <a:lnSpc>
                <a:spcPts val="2880"/>
              </a:lnSpc>
              <a:buClr>
                <a:srgbClr val="883FA0"/>
              </a:buClr>
              <a:buSzPct val="80000"/>
              <a:defRPr/>
            </a:pP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Manipulating</a:t>
            </a:r>
            <a:r>
              <a:rPr lang="zh-CN" altLang="en-US" sz="2400" dirty="0">
                <a:solidFill>
                  <a:schemeClr val="tx1">
                    <a:lumMod val="75000"/>
                    <a:lumOff val="25000"/>
                  </a:schemeClr>
                </a:solidFill>
                <a:cs typeface="Tahoma" panose="020B0604030504040204" charset="0"/>
              </a:rPr>
              <a:t> </a:t>
            </a:r>
            <a:r>
              <a:rPr lang="en-CA" altLang="zh-CN" sz="2400" dirty="0">
                <a:solidFill>
                  <a:schemeClr val="tx1">
                    <a:lumMod val="75000"/>
                    <a:lumOff val="25000"/>
                  </a:schemeClr>
                </a:solidFill>
                <a:cs typeface="Tahoma" panose="020B0604030504040204" charset="0"/>
              </a:rPr>
              <a:t>the Reference Point: </a:t>
            </a:r>
            <a:r>
              <a:rPr lang="en-US" altLang="zh-CN" sz="2400" dirty="0">
                <a:solidFill>
                  <a:schemeClr val="tx1">
                    <a:lumMod val="75000"/>
                    <a:lumOff val="25000"/>
                  </a:schemeClr>
                </a:solidFill>
                <a:cs typeface="Tahoma" panose="020B0604030504040204" charset="0"/>
              </a:rPr>
              <a:t>Cutoffs</a:t>
            </a:r>
            <a:r>
              <a:rPr lang="zh-CN" altLang="en-US" sz="2400" dirty="0">
                <a:solidFill>
                  <a:schemeClr val="tx1">
                    <a:lumMod val="75000"/>
                    <a:lumOff val="25000"/>
                  </a:schemeClr>
                </a:solidFill>
                <a:cs typeface="Tahoma" panose="020B0604030504040204" charset="0"/>
              </a:rPr>
              <a:t> </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25" name="Rounded Rectangle 24"/>
          <p:cNvSpPr/>
          <p:nvPr/>
        </p:nvSpPr>
        <p:spPr>
          <a:xfrm>
            <a:off x="1561568" y="3945201"/>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a:t>
            </a:r>
            <a:r>
              <a:rPr lang="en-US" altLang="zh-CN" sz="2400" dirty="0">
                <a:solidFill>
                  <a:schemeClr val="tx1">
                    <a:lumMod val="75000"/>
                    <a:lumOff val="25000"/>
                  </a:schemeClr>
                </a:solidFill>
                <a:cs typeface="Tahoma" panose="020B0604030504040204" charset="0"/>
              </a:rPr>
              <a:t>3</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16" name="Rectangle 15"/>
          <p:cNvSpPr/>
          <p:nvPr/>
        </p:nvSpPr>
        <p:spPr>
          <a:xfrm>
            <a:off x="3462728" y="4006304"/>
            <a:ext cx="7810728" cy="434414"/>
          </a:xfrm>
          <a:prstGeom prst="rect">
            <a:avLst/>
          </a:prstGeom>
        </p:spPr>
        <p:txBody>
          <a:bodyPr wrap="none">
            <a:spAutoFit/>
          </a:bodyPr>
          <a:lstStyle/>
          <a:p>
            <a:pPr marL="0" lvl="1" eaLnBrk="0" hangingPunct="0">
              <a:lnSpc>
                <a:spcPts val="2880"/>
              </a:lnSpc>
              <a:buClr>
                <a:srgbClr val="883FA0"/>
              </a:buClr>
              <a:buSzPct val="80000"/>
              <a:defRPr/>
            </a:pP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Attenuating</a:t>
            </a:r>
            <a:r>
              <a:rPr lang="en-CA" altLang="zh-CN" sz="2400" dirty="0">
                <a:solidFill>
                  <a:schemeClr val="tx1">
                    <a:lumMod val="75000"/>
                    <a:lumOff val="25000"/>
                  </a:schemeClr>
                </a:solidFill>
                <a:cs typeface="Tahoma" panose="020B0604030504040204" charset="0"/>
              </a:rPr>
              <a:t> the Reference </a:t>
            </a:r>
            <a:r>
              <a:rPr lang="en-US" altLang="zh-CN" sz="2400" dirty="0">
                <a:solidFill>
                  <a:schemeClr val="tx1">
                    <a:lumMod val="75000"/>
                    <a:lumOff val="25000"/>
                  </a:schemeClr>
                </a:solidFill>
                <a:cs typeface="Tahoma" panose="020B0604030504040204" charset="0"/>
              </a:rPr>
              <a:t>Effect</a:t>
            </a:r>
            <a:r>
              <a:rPr lang="en-CA" altLang="zh-CN" sz="2400" dirty="0">
                <a:solidFill>
                  <a:schemeClr val="tx1">
                    <a:lumMod val="75000"/>
                    <a:lumOff val="25000"/>
                  </a:schemeClr>
                </a:solidFill>
                <a:cs typeface="Tahoma" panose="020B0604030504040204" charset="0"/>
              </a:rPr>
              <a:t>:</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Percentage</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Discount</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17" name="Rounded Rectangle 16">
            <a:extLst>
              <a:ext uri="{FF2B5EF4-FFF2-40B4-BE49-F238E27FC236}">
                <a16:creationId xmlns:a16="http://schemas.microsoft.com/office/drawing/2014/main" id="{9ADB981B-7CF5-BA4F-8FE1-1F9531A9953C}"/>
              </a:ext>
            </a:extLst>
          </p:cNvPr>
          <p:cNvSpPr/>
          <p:nvPr/>
        </p:nvSpPr>
        <p:spPr>
          <a:xfrm>
            <a:off x="1561568" y="4741128"/>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a:t>
            </a:r>
            <a:r>
              <a:rPr lang="en-US" altLang="zh-CN" sz="2400" dirty="0">
                <a:solidFill>
                  <a:schemeClr val="tx1">
                    <a:lumMod val="75000"/>
                    <a:lumOff val="25000"/>
                  </a:schemeClr>
                </a:solidFill>
                <a:ea typeface="Tahoma" panose="020B0604030504040204" charset="0"/>
                <a:cs typeface="Tahoma" panose="020B0604030504040204" charset="0"/>
              </a:rPr>
              <a:t>4</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21" name="Rectangle 20">
            <a:extLst>
              <a:ext uri="{FF2B5EF4-FFF2-40B4-BE49-F238E27FC236}">
                <a16:creationId xmlns:a16="http://schemas.microsoft.com/office/drawing/2014/main" id="{23F896D9-1E73-B54F-AFA6-61D57B60BEF2}"/>
              </a:ext>
            </a:extLst>
          </p:cNvPr>
          <p:cNvSpPr/>
          <p:nvPr/>
        </p:nvSpPr>
        <p:spPr>
          <a:xfrm>
            <a:off x="3462728" y="4802231"/>
            <a:ext cx="7629333" cy="434414"/>
          </a:xfrm>
          <a:prstGeom prst="rect">
            <a:avLst/>
          </a:prstGeom>
        </p:spPr>
        <p:txBody>
          <a:bodyPr wrap="none">
            <a:spAutoFit/>
          </a:bodyPr>
          <a:lstStyle/>
          <a:p>
            <a:pPr marL="0" lvl="1" eaLnBrk="0" hangingPunct="0">
              <a:lnSpc>
                <a:spcPts val="2880"/>
              </a:lnSpc>
              <a:buClr>
                <a:srgbClr val="883FA0"/>
              </a:buClr>
              <a:buSzPct val="80000"/>
              <a:defRPr/>
            </a:pP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Attenuating</a:t>
            </a:r>
            <a:r>
              <a:rPr lang="en-CA" altLang="zh-CN" sz="2400" dirty="0">
                <a:solidFill>
                  <a:schemeClr val="tx1">
                    <a:lumMod val="75000"/>
                    <a:lumOff val="25000"/>
                  </a:schemeClr>
                </a:solidFill>
                <a:cs typeface="Tahoma" panose="020B0604030504040204" charset="0"/>
              </a:rPr>
              <a:t> the Reference </a:t>
            </a:r>
            <a:r>
              <a:rPr lang="en-US" altLang="zh-CN" sz="2400" dirty="0">
                <a:solidFill>
                  <a:schemeClr val="tx1">
                    <a:lumMod val="75000"/>
                    <a:lumOff val="25000"/>
                  </a:schemeClr>
                </a:solidFill>
                <a:cs typeface="Tahoma" panose="020B0604030504040204" charset="0"/>
              </a:rPr>
              <a:t>Effect</a:t>
            </a:r>
            <a:r>
              <a:rPr lang="en-CA" altLang="zh-CN" sz="2400" dirty="0">
                <a:solidFill>
                  <a:schemeClr val="tx1">
                    <a:lumMod val="75000"/>
                    <a:lumOff val="25000"/>
                  </a:schemeClr>
                </a:solidFill>
                <a:cs typeface="Tahoma" panose="020B0604030504040204" charset="0"/>
              </a:rPr>
              <a:t>:</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Category</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Restriction</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22" name="Rounded Rectangle 21">
            <a:extLst>
              <a:ext uri="{FF2B5EF4-FFF2-40B4-BE49-F238E27FC236}">
                <a16:creationId xmlns:a16="http://schemas.microsoft.com/office/drawing/2014/main" id="{E2EA45F1-C56D-024A-86A8-03B8427C0A8A}"/>
              </a:ext>
            </a:extLst>
          </p:cNvPr>
          <p:cNvSpPr/>
          <p:nvPr/>
        </p:nvSpPr>
        <p:spPr>
          <a:xfrm>
            <a:off x="1561568" y="5537055"/>
            <a:ext cx="1764000" cy="61206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lumMod val="75000"/>
                    <a:lumOff val="25000"/>
                  </a:schemeClr>
                </a:solidFill>
                <a:ea typeface="Tahoma" panose="020B0604030504040204" charset="0"/>
                <a:cs typeface="Tahoma" panose="020B0604030504040204" charset="0"/>
              </a:rPr>
              <a:t>Study </a:t>
            </a:r>
            <a:r>
              <a:rPr lang="en-US" altLang="zh-CN" sz="2400" dirty="0">
                <a:solidFill>
                  <a:schemeClr val="tx1">
                    <a:lumMod val="75000"/>
                    <a:lumOff val="25000"/>
                  </a:schemeClr>
                </a:solidFill>
                <a:ea typeface="Tahoma" panose="020B0604030504040204" charset="0"/>
                <a:cs typeface="Tahoma" panose="020B0604030504040204" charset="0"/>
              </a:rPr>
              <a:t>5</a:t>
            </a:r>
            <a:endParaRPr lang="en-GB" sz="2400" dirty="0">
              <a:solidFill>
                <a:schemeClr val="tx1">
                  <a:lumMod val="75000"/>
                  <a:lumOff val="25000"/>
                </a:schemeClr>
              </a:solidFill>
              <a:ea typeface="Tahoma" panose="020B0604030504040204" charset="0"/>
              <a:cs typeface="Tahoma" panose="020B0604030504040204" charset="0"/>
            </a:endParaRPr>
          </a:p>
        </p:txBody>
      </p:sp>
      <p:sp>
        <p:nvSpPr>
          <p:cNvPr id="26" name="Rectangle 25">
            <a:extLst>
              <a:ext uri="{FF2B5EF4-FFF2-40B4-BE49-F238E27FC236}">
                <a16:creationId xmlns:a16="http://schemas.microsoft.com/office/drawing/2014/main" id="{FC0727DB-0D25-914B-8580-D6247164B762}"/>
              </a:ext>
            </a:extLst>
          </p:cNvPr>
          <p:cNvSpPr/>
          <p:nvPr/>
        </p:nvSpPr>
        <p:spPr>
          <a:xfrm>
            <a:off x="3462728" y="5598158"/>
            <a:ext cx="8376524" cy="434414"/>
          </a:xfrm>
          <a:prstGeom prst="rect">
            <a:avLst/>
          </a:prstGeom>
        </p:spPr>
        <p:txBody>
          <a:bodyPr wrap="none">
            <a:spAutoFit/>
          </a:bodyPr>
          <a:lstStyle/>
          <a:p>
            <a:pPr marL="0" lvl="1" eaLnBrk="0" hangingPunct="0">
              <a:lnSpc>
                <a:spcPts val="2880"/>
              </a:lnSpc>
              <a:buClr>
                <a:srgbClr val="883FA0"/>
              </a:buClr>
              <a:buSzPct val="80000"/>
              <a:defRPr/>
            </a:pP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Smaller</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Restricted</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Discount</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vs.</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Larger</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Unrestricted</a:t>
            </a:r>
            <a:r>
              <a:rPr lang="zh-CN" altLang="en-US" sz="2400"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Discount</a:t>
            </a:r>
            <a:endParaRPr lang="en-GB" sz="2400" dirty="0">
              <a:solidFill>
                <a:schemeClr val="tx1">
                  <a:lumMod val="75000"/>
                  <a:lumOff val="25000"/>
                </a:schemeClr>
              </a:solidFill>
              <a:ea typeface="Tahoma" panose="020B0604030504040204" charset="0"/>
              <a:cs typeface="Tahoma" panose="020B060403050404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8</a:t>
            </a:r>
            <a:endParaRPr sz="1200" dirty="0">
              <a:latin typeface="Tahoma" panose="020B0604030504040204"/>
              <a:ea typeface="Tahoma" panose="020B0604030504040204" charset="0"/>
              <a:cs typeface="Tahoma" panose="020B0604030504040204"/>
            </a:endParaRPr>
          </a:p>
        </p:txBody>
      </p:sp>
      <p:sp>
        <p:nvSpPr>
          <p:cNvPr id="5" name="object 5"/>
          <p:cNvSpPr txBox="1">
            <a:spLocks noGrp="1"/>
          </p:cNvSpPr>
          <p:nvPr>
            <p:ph type="title"/>
          </p:nvPr>
        </p:nvSpPr>
        <p:spPr>
          <a:xfrm>
            <a:off x="1943300" y="510905"/>
            <a:ext cx="8406307"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1A</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Basic</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Effect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(Facebook)</a:t>
            </a:r>
            <a:endParaRPr lang="en-US" sz="2800" b="1" dirty="0">
              <a:solidFill>
                <a:schemeClr val="tx1">
                  <a:lumMod val="75000"/>
                  <a:lumOff val="25000"/>
                </a:schemeClr>
              </a:solidFill>
              <a:latin typeface="+mn-lt"/>
            </a:endParaRPr>
          </a:p>
        </p:txBody>
      </p:sp>
      <p:pic>
        <p:nvPicPr>
          <p:cNvPr id="14" name="Picture 13"/>
          <p:cNvPicPr>
            <a:picLocks noChangeAspect="1"/>
          </p:cNvPicPr>
          <p:nvPr/>
        </p:nvPicPr>
        <p:blipFill>
          <a:blip r:embed="rId3"/>
          <a:stretch>
            <a:fillRect/>
          </a:stretch>
        </p:blipFill>
        <p:spPr>
          <a:xfrm>
            <a:off x="6477000" y="1534001"/>
            <a:ext cx="3134409" cy="5048048"/>
          </a:xfrm>
          <a:prstGeom prst="rect">
            <a:avLst/>
          </a:prstGeom>
        </p:spPr>
      </p:pic>
      <p:pic>
        <p:nvPicPr>
          <p:cNvPr id="16" name="Picture 15"/>
          <p:cNvPicPr>
            <a:picLocks noChangeAspect="1"/>
          </p:cNvPicPr>
          <p:nvPr/>
        </p:nvPicPr>
        <p:blipFill>
          <a:blip r:embed="rId4"/>
          <a:stretch>
            <a:fillRect/>
          </a:stretch>
        </p:blipFill>
        <p:spPr>
          <a:xfrm>
            <a:off x="2743200" y="1534001"/>
            <a:ext cx="3124200" cy="50480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9</a:t>
            </a:r>
            <a:endParaRPr sz="1200" dirty="0">
              <a:latin typeface="Tahoma" panose="020B0604030504040204"/>
              <a:ea typeface="Tahoma" panose="020B0604030504040204" charset="0"/>
              <a:cs typeface="Tahoma" panose="020B0604030504040204"/>
            </a:endParaRPr>
          </a:p>
        </p:txBody>
      </p:sp>
      <p:pic>
        <p:nvPicPr>
          <p:cNvPr id="14" name="Picture 13"/>
          <p:cNvPicPr>
            <a:picLocks noChangeAspect="1"/>
          </p:cNvPicPr>
          <p:nvPr/>
        </p:nvPicPr>
        <p:blipFill>
          <a:blip r:embed="rId3"/>
          <a:stretch>
            <a:fillRect/>
          </a:stretch>
        </p:blipFill>
        <p:spPr>
          <a:xfrm>
            <a:off x="7086600" y="451670"/>
            <a:ext cx="2397990" cy="3862026"/>
          </a:xfrm>
          <a:prstGeom prst="rect">
            <a:avLst/>
          </a:prstGeom>
        </p:spPr>
      </p:pic>
      <p:pic>
        <p:nvPicPr>
          <p:cNvPr id="16" name="Picture 15"/>
          <p:cNvPicPr>
            <a:picLocks noChangeAspect="1"/>
          </p:cNvPicPr>
          <p:nvPr/>
        </p:nvPicPr>
        <p:blipFill>
          <a:blip r:embed="rId4"/>
          <a:stretch>
            <a:fillRect/>
          </a:stretch>
        </p:blipFill>
        <p:spPr>
          <a:xfrm>
            <a:off x="2514600" y="421965"/>
            <a:ext cx="2408563" cy="3891731"/>
          </a:xfrm>
          <a:prstGeom prst="rect">
            <a:avLst/>
          </a:prstGeom>
        </p:spPr>
      </p:pic>
      <p:sp>
        <p:nvSpPr>
          <p:cNvPr id="7" name="object 6"/>
          <p:cNvSpPr txBox="1"/>
          <p:nvPr/>
        </p:nvSpPr>
        <p:spPr>
          <a:xfrm>
            <a:off x="1981200" y="4572000"/>
            <a:ext cx="8070177" cy="3804760"/>
          </a:xfrm>
          <a:prstGeom prst="rect">
            <a:avLst/>
          </a:prstGeom>
        </p:spPr>
        <p:txBody>
          <a:bodyPr vert="horz" wrap="square" lIns="0" tIns="33655" rIns="0" bIns="0" rtlCol="0">
            <a:spAutoFit/>
          </a:bodyPr>
          <a:lstStyle/>
          <a:p>
            <a:pPr marL="63500" algn="ctr">
              <a:spcBef>
                <a:spcPts val="265"/>
              </a:spcBef>
              <a:tabLst>
                <a:tab pos="405765" algn="l"/>
                <a:tab pos="406400" algn="l"/>
              </a:tabLst>
            </a:pPr>
            <a:r>
              <a:rPr lang="en-US" altLang="zh-CN" sz="2800" b="1" spc="30" dirty="0">
                <a:solidFill>
                  <a:schemeClr val="tx1">
                    <a:lumMod val="75000"/>
                    <a:lumOff val="25000"/>
                  </a:schemeClr>
                </a:solidFill>
                <a:latin typeface="Tahoma" panose="020B0604030504040204"/>
                <a:cs typeface="Tahoma" panose="020B0604030504040204"/>
              </a:rPr>
              <a:t>CTR</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0.88%</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 CTR</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1.13%</a:t>
            </a:r>
          </a:p>
          <a:p>
            <a:pPr marL="63500">
              <a:spcBef>
                <a:spcPts val="265"/>
              </a:spcBef>
              <a:tabLst>
                <a:tab pos="405765" algn="l"/>
                <a:tab pos="406400" algn="l"/>
              </a:tabLst>
            </a:pPr>
            <a:endParaRPr lang="en-US" altLang="zh-CN" sz="2800" b="1" spc="30" dirty="0">
              <a:solidFill>
                <a:schemeClr val="tx1">
                  <a:lumMod val="75000"/>
                  <a:lumOff val="25000"/>
                </a:schemeClr>
              </a:solidFill>
              <a:latin typeface="Tahoma" panose="020B0604030504040204"/>
              <a:cs typeface="Tahoma" panose="020B0604030504040204"/>
            </a:endParaRPr>
          </a:p>
          <a:p>
            <a:pPr marL="63500" algn="ctr">
              <a:spcBef>
                <a:spcPts val="265"/>
              </a:spcBef>
              <a:tabLst>
                <a:tab pos="405765" algn="l"/>
                <a:tab pos="406400" algn="l"/>
              </a:tabLst>
            </a:pPr>
            <a:r>
              <a:rPr lang="en-US" altLang="zh-CN" sz="2800" b="1" i="1" spc="30" dirty="0">
                <a:solidFill>
                  <a:schemeClr val="tx1">
                    <a:lumMod val="75000"/>
                    <a:lumOff val="25000"/>
                  </a:schemeClr>
                </a:solidFill>
                <a:latin typeface="Tahoma" panose="020B0604030504040204"/>
                <a:cs typeface="Tahoma" panose="020B0604030504040204"/>
              </a:rPr>
              <a:t>p</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&lt;</a:t>
            </a:r>
            <a:r>
              <a:rPr lang="zh-CN" altLang="en-US" sz="2800" b="1" spc="30" dirty="0">
                <a:solidFill>
                  <a:schemeClr val="tx1">
                    <a:lumMod val="75000"/>
                    <a:lumOff val="25000"/>
                  </a:schemeClr>
                </a:solidFill>
                <a:latin typeface="Tahoma" panose="020B0604030504040204"/>
                <a:cs typeface="Tahoma" panose="020B0604030504040204"/>
              </a:rPr>
              <a:t> </a:t>
            </a:r>
            <a:r>
              <a:rPr lang="en-US" altLang="zh-CN" sz="2800" b="1" spc="30" dirty="0">
                <a:solidFill>
                  <a:schemeClr val="tx1">
                    <a:lumMod val="75000"/>
                    <a:lumOff val="25000"/>
                  </a:schemeClr>
                </a:solidFill>
                <a:latin typeface="Tahoma" panose="020B0604030504040204"/>
                <a:cs typeface="Tahoma" panose="020B0604030504040204"/>
              </a:rPr>
              <a:t>.001</a:t>
            </a:r>
          </a:p>
          <a:p>
            <a:pPr marL="63500" algn="ctr">
              <a:lnSpc>
                <a:spcPct val="150000"/>
              </a:lnSpc>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lnSpc>
                <a:spcPct val="150000"/>
              </a:lnSpc>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10</a:t>
            </a:r>
            <a:endParaRPr sz="1200" dirty="0">
              <a:latin typeface="Tahoma" panose="020B0604030504040204"/>
              <a:ea typeface="Tahoma" panose="020B0604030504040204" charset="0"/>
              <a:cs typeface="Tahoma" panose="020B0604030504040204"/>
            </a:endParaRPr>
          </a:p>
        </p:txBody>
      </p:sp>
      <p:sp>
        <p:nvSpPr>
          <p:cNvPr id="5" name="object 5"/>
          <p:cNvSpPr txBox="1">
            <a:spLocks noGrp="1"/>
          </p:cNvSpPr>
          <p:nvPr>
            <p:ph type="title"/>
          </p:nvPr>
        </p:nvSpPr>
        <p:spPr>
          <a:xfrm>
            <a:off x="1943300" y="510905"/>
            <a:ext cx="8406307"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1B</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Basic</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Effect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(Controlled</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Experiment)</a:t>
            </a:r>
            <a:endParaRPr lang="en-US" sz="2800" b="1" dirty="0">
              <a:solidFill>
                <a:schemeClr val="tx1">
                  <a:lumMod val="75000"/>
                  <a:lumOff val="25000"/>
                </a:schemeClr>
              </a:solidFill>
              <a:latin typeface="+mn-lt"/>
            </a:endParaRPr>
          </a:p>
        </p:txBody>
      </p:sp>
      <p:sp>
        <p:nvSpPr>
          <p:cNvPr id="6" name="object 6"/>
          <p:cNvSpPr txBox="1"/>
          <p:nvPr/>
        </p:nvSpPr>
        <p:spPr>
          <a:xfrm>
            <a:off x="1958798" y="1550791"/>
            <a:ext cx="9144000" cy="6820457"/>
          </a:xfrm>
          <a:prstGeom prst="rect">
            <a:avLst/>
          </a:prstGeom>
        </p:spPr>
        <p:txBody>
          <a:bodyPr vert="horz" wrap="square" lIns="0" tIns="33655" rIns="0" bIns="0" rtlCol="0">
            <a:spAutoFit/>
          </a:bodyPr>
          <a:lstStyle/>
          <a:p>
            <a:pPr marL="406400" indent="-342900">
              <a:lnSpc>
                <a:spcPct val="150000"/>
              </a:lnSpc>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 = 321 U.S. participants from Prolific</a:t>
            </a:r>
          </a:p>
          <a:p>
            <a:pPr marL="406400" indent="-342900">
              <a:lnSpc>
                <a:spcPct val="150000"/>
              </a:lnSpc>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Participants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evaluated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for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electronics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store</a:t>
            </a:r>
          </a:p>
          <a:p>
            <a:pPr marL="406400" indent="-342900">
              <a:lnSpc>
                <a:spcPct val="150000"/>
              </a:lnSpc>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Between-participants</a:t>
            </a:r>
          </a:p>
          <a:p>
            <a:pPr marL="63500">
              <a:lnSpc>
                <a:spcPct val="150000"/>
              </a:lnSpc>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Unrestricted: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Save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$20</a:t>
            </a:r>
          </a:p>
          <a:p>
            <a:pPr marL="63500">
              <a:lnSpc>
                <a:spcPct val="150000"/>
              </a:lnSpc>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2) 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Save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$40</a:t>
            </a: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C4CB-C170-98A7-F059-7B60FE5D33E4}"/>
              </a:ext>
            </a:extLst>
          </p:cNvPr>
          <p:cNvSpPr>
            <a:spLocks noGrp="1"/>
          </p:cNvSpPr>
          <p:nvPr>
            <p:ph type="title"/>
          </p:nvPr>
        </p:nvSpPr>
        <p:spPr>
          <a:xfrm>
            <a:off x="3962400" y="5532437"/>
            <a:ext cx="4572000" cy="1325563"/>
          </a:xfrm>
        </p:spPr>
        <p:txBody>
          <a:bodyPr/>
          <a:lstStyle/>
          <a:p>
            <a:r>
              <a:rPr lang="en-US" dirty="0" err="1"/>
              <a:t>Guanzhong</a:t>
            </a:r>
            <a:r>
              <a:rPr lang="en-US" dirty="0"/>
              <a:t> Du</a:t>
            </a:r>
          </a:p>
        </p:txBody>
      </p:sp>
      <p:pic>
        <p:nvPicPr>
          <p:cNvPr id="5" name="Picture 4">
            <a:extLst>
              <a:ext uri="{FF2B5EF4-FFF2-40B4-BE49-F238E27FC236}">
                <a16:creationId xmlns:a16="http://schemas.microsoft.com/office/drawing/2014/main" id="{6769A29A-4B31-52E0-C5EE-83C055FB9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4800"/>
            <a:ext cx="5181600" cy="5181600"/>
          </a:xfrm>
          <a:prstGeom prst="rect">
            <a:avLst/>
          </a:prstGeom>
        </p:spPr>
      </p:pic>
    </p:spTree>
    <p:extLst>
      <p:ext uri="{BB962C8B-B14F-4D97-AF65-F5344CB8AC3E}">
        <p14:creationId xmlns:p14="http://schemas.microsoft.com/office/powerpoint/2010/main" val="151689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11</a:t>
            </a:r>
            <a:endParaRPr sz="1200" dirty="0">
              <a:latin typeface="Tahoma" panose="020B0604030504040204"/>
              <a:ea typeface="Tahoma" panose="020B0604030504040204" charset="0"/>
              <a:cs typeface="Tahoma" panose="020B0604030504040204"/>
            </a:endParaRPr>
          </a:p>
        </p:txBody>
      </p:sp>
      <p:sp>
        <p:nvSpPr>
          <p:cNvPr id="6" name="object 6"/>
          <p:cNvSpPr txBox="1"/>
          <p:nvPr/>
        </p:nvSpPr>
        <p:spPr>
          <a:xfrm>
            <a:off x="1920044" y="685801"/>
            <a:ext cx="8660836" cy="4304383"/>
          </a:xfrm>
          <a:prstGeom prst="rect">
            <a:avLst/>
          </a:prstGeom>
        </p:spPr>
        <p:txBody>
          <a:bodyPr vert="horz" wrap="square" lIns="0" tIns="33655" rIns="0" bIns="0" rtlCol="0">
            <a:spAutoFit/>
          </a:bodyPr>
          <a:lstStyle/>
          <a:p>
            <a:pPr marL="63500" algn="ctr">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DV:</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Deal</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Evaluations</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“To</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what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extent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do</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think</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offer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good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deal?”</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not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all,</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7</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much)</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
        <p:nvSpPr>
          <p:cNvPr id="11" name="object 6"/>
          <p:cNvSpPr txBox="1"/>
          <p:nvPr/>
        </p:nvSpPr>
        <p:spPr>
          <a:xfrm>
            <a:off x="2215373" y="2785642"/>
            <a:ext cx="8070177" cy="4635756"/>
          </a:xfrm>
          <a:prstGeom prst="rect">
            <a:avLst/>
          </a:prstGeom>
        </p:spPr>
        <p:txBody>
          <a:bodyPr vert="horz" wrap="square" lIns="0" tIns="33655" rIns="0" bIns="0" rtlCol="0">
            <a:spAutoFit/>
          </a:bodyPr>
          <a:lstStyle/>
          <a:p>
            <a:pPr marL="63500" algn="ctr">
              <a:lnSpc>
                <a:spcPct val="150000"/>
              </a:lnSpc>
              <a:spcBef>
                <a:spcPts val="265"/>
              </a:spcBef>
              <a:tabLst>
                <a:tab pos="405765" algn="l"/>
                <a:tab pos="406400" algn="l"/>
              </a:tabLst>
            </a:pPr>
            <a:r>
              <a:rPr lang="en-US" altLang="zh-CN" sz="2400" b="1" i="1" spc="30" dirty="0">
                <a:solidFill>
                  <a:schemeClr val="tx1">
                    <a:lumMod val="75000"/>
                    <a:lumOff val="25000"/>
                  </a:schemeClr>
                </a:solidFill>
                <a:latin typeface="Tahoma" panose="020B0604030504040204"/>
                <a:cs typeface="Tahoma" panose="020B0604030504040204"/>
              </a:rPr>
              <a:t>Unrestricted</a:t>
            </a:r>
            <a:r>
              <a:rPr lang="zh-CN" altLang="en-US" sz="2400" b="1" i="1" spc="30" dirty="0">
                <a:solidFill>
                  <a:schemeClr val="tx1">
                    <a:lumMod val="75000"/>
                    <a:lumOff val="25000"/>
                  </a:schemeClr>
                </a:solidFill>
                <a:latin typeface="Tahoma" panose="020B0604030504040204"/>
                <a:cs typeface="Tahoma" panose="020B0604030504040204"/>
              </a:rPr>
              <a:t>                      </a:t>
            </a:r>
            <a:r>
              <a:rPr lang="en-US" altLang="zh-CN" sz="2400" b="1" i="1" spc="30" dirty="0">
                <a:solidFill>
                  <a:schemeClr val="tx1">
                    <a:lumMod val="75000"/>
                    <a:lumOff val="25000"/>
                  </a:schemeClr>
                </a:solidFill>
                <a:latin typeface="Tahoma" panose="020B0604030504040204"/>
                <a:cs typeface="Tahoma" panose="020B0604030504040204"/>
              </a:rPr>
              <a:t>Restricted</a:t>
            </a:r>
          </a:p>
          <a:p>
            <a:pPr marL="63500">
              <a:lnSpc>
                <a:spcPct val="150000"/>
              </a:lnSpc>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lnSpc>
                <a:spcPct val="150000"/>
              </a:lnSpc>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5.17</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6.06</a:t>
            </a:r>
            <a:br>
              <a:rPr lang="en-US" altLang="zh-CN" sz="2400" spc="30" dirty="0">
                <a:solidFill>
                  <a:schemeClr val="tx1">
                    <a:lumMod val="75000"/>
                    <a:lumOff val="25000"/>
                  </a:schemeClr>
                </a:solidFill>
                <a:latin typeface="Tahoma" panose="020B0604030504040204"/>
                <a:cs typeface="Tahoma" panose="020B0604030504040204"/>
              </a:rPr>
            </a:br>
            <a:r>
              <a:rPr lang="en-US" altLang="zh-CN" sz="2400" spc="30" dirty="0">
                <a:solidFill>
                  <a:schemeClr val="tx1">
                    <a:lumMod val="75000"/>
                    <a:lumOff val="25000"/>
                  </a:schemeClr>
                </a:solidFill>
                <a:latin typeface="Tahoma" panose="020B0604030504040204"/>
                <a:cs typeface="Tahoma" panose="020B0604030504040204"/>
              </a:rPr>
              <a:t>			</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SD = 1.30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	</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SD = .97</a:t>
            </a:r>
            <a:endParaRPr lang="en-US" altLang="zh-CN" sz="2000" spc="30" dirty="0">
              <a:solidFill>
                <a:schemeClr val="tx1">
                  <a:lumMod val="75000"/>
                  <a:lumOff val="25000"/>
                </a:schemeClr>
              </a:solidFill>
              <a:latin typeface="Tahoma" panose="020B0604030504040204"/>
              <a:cs typeface="Tahoma" panose="020B0604030504040204"/>
            </a:endParaRPr>
          </a:p>
          <a:p>
            <a:pPr marL="63500" algn="ctr">
              <a:lnSpc>
                <a:spcPct val="150000"/>
              </a:lnSpc>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i="1" spc="30" dirty="0">
                <a:solidFill>
                  <a:schemeClr val="tx1">
                    <a:lumMod val="75000"/>
                    <a:lumOff val="25000"/>
                  </a:schemeClr>
                </a:solidFill>
                <a:latin typeface="Tahoma" panose="020B0604030504040204"/>
                <a:cs typeface="Tahoma" panose="020B0604030504040204"/>
              </a:rPr>
              <a:t>p</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.001</a:t>
            </a:r>
          </a:p>
          <a:p>
            <a:pPr marL="63500">
              <a:lnSpc>
                <a:spcPct val="150000"/>
              </a:lnSpc>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12</a:t>
            </a:r>
            <a:endParaRPr sz="1200" dirty="0">
              <a:latin typeface="Tahoma" panose="020B0604030504040204"/>
              <a:ea typeface="Tahoma" panose="020B0604030504040204" charset="0"/>
              <a:cs typeface="Tahoma" panose="020B0604030504040204"/>
            </a:endParaRPr>
          </a:p>
        </p:txBody>
      </p:sp>
      <p:sp>
        <p:nvSpPr>
          <p:cNvPr id="5" name="object 5"/>
          <p:cNvSpPr txBox="1">
            <a:spLocks noGrp="1"/>
          </p:cNvSpPr>
          <p:nvPr>
            <p:ph type="title"/>
          </p:nvPr>
        </p:nvSpPr>
        <p:spPr>
          <a:xfrm>
            <a:off x="1676400" y="276230"/>
            <a:ext cx="9253339"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2</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Manipulating the Reference Point-Cutoff </a:t>
            </a:r>
            <a:endParaRPr lang="en-US" sz="2800" b="1" dirty="0">
              <a:solidFill>
                <a:schemeClr val="tx1">
                  <a:lumMod val="75000"/>
                  <a:lumOff val="25000"/>
                </a:schemeClr>
              </a:solidFill>
              <a:latin typeface="+mn-lt"/>
            </a:endParaRPr>
          </a:p>
        </p:txBody>
      </p:sp>
      <p:sp>
        <p:nvSpPr>
          <p:cNvPr id="6" name="object 6"/>
          <p:cNvSpPr txBox="1"/>
          <p:nvPr/>
        </p:nvSpPr>
        <p:spPr>
          <a:xfrm>
            <a:off x="1981200" y="1282805"/>
            <a:ext cx="9940996" cy="7974619"/>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 = 300 U.K. participants from Prolific</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Imagine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find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flyer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for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supermarket</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Between-participants</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Unrestricted:</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2) 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cutoff——below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IRP:</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 “£1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product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endParaRPr lang="en-US" altLang="zh-CN" sz="2400" b="1"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3) 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High cutoff——above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IRP:</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product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12</a:t>
            </a:r>
            <a:endParaRPr sz="1200" dirty="0">
              <a:latin typeface="Tahoma" panose="020B0604030504040204"/>
              <a:ea typeface="Tahoma" panose="020B0604030504040204" charset="0"/>
              <a:cs typeface="Tahoma" panose="020B0604030504040204"/>
            </a:endParaRPr>
          </a:p>
        </p:txBody>
      </p:sp>
      <p:sp>
        <p:nvSpPr>
          <p:cNvPr id="5" name="object 5"/>
          <p:cNvSpPr txBox="1">
            <a:spLocks noGrp="1"/>
          </p:cNvSpPr>
          <p:nvPr>
            <p:ph type="title"/>
          </p:nvPr>
        </p:nvSpPr>
        <p:spPr>
          <a:xfrm>
            <a:off x="1676400" y="276230"/>
            <a:ext cx="9253339"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2</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Manipulating the Reference Point-Cutoff </a:t>
            </a:r>
            <a:endParaRPr lang="en-US" sz="2800" b="1" dirty="0">
              <a:solidFill>
                <a:schemeClr val="tx1">
                  <a:lumMod val="75000"/>
                  <a:lumOff val="25000"/>
                </a:schemeClr>
              </a:solidFill>
              <a:latin typeface="+mn-lt"/>
            </a:endParaRPr>
          </a:p>
        </p:txBody>
      </p:sp>
      <p:sp>
        <p:nvSpPr>
          <p:cNvPr id="6" name="object 6"/>
          <p:cNvSpPr txBox="1"/>
          <p:nvPr/>
        </p:nvSpPr>
        <p:spPr>
          <a:xfrm>
            <a:off x="1981200" y="1282805"/>
            <a:ext cx="9940996" cy="7974619"/>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 = 300 U.K. participants from Prolific</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Imagine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find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flyer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for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supermarket</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Between-participants</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Unrestricted:</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2) 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cutoff——below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IRP:</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 “£1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product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b="1" i="1" spc="30" dirty="0">
                <a:solidFill>
                  <a:schemeClr val="tx1">
                    <a:lumMod val="75000"/>
                    <a:lumOff val="25000"/>
                  </a:schemeClr>
                </a:solidFill>
                <a:cs typeface="Tahoma" panose="020B0604030504040204"/>
              </a:rPr>
              <a:t>50%</a:t>
            </a:r>
            <a:r>
              <a:rPr lang="zh-CN" altLang="en-US" sz="2400" b="1" i="1" spc="30" dirty="0">
                <a:solidFill>
                  <a:schemeClr val="tx1">
                    <a:lumMod val="75000"/>
                    <a:lumOff val="25000"/>
                  </a:schemeClr>
                </a:solidFill>
                <a:cs typeface="Tahoma" panose="020B0604030504040204"/>
              </a:rPr>
              <a:t> </a:t>
            </a:r>
            <a:r>
              <a:rPr lang="en-US" altLang="zh-CN" sz="2400" b="1" i="1" spc="30" dirty="0">
                <a:solidFill>
                  <a:schemeClr val="tx1">
                    <a:lumMod val="75000"/>
                    <a:lumOff val="25000"/>
                  </a:schemeClr>
                </a:solidFill>
                <a:cs typeface="Tahoma" panose="020B0604030504040204"/>
              </a:rPr>
              <a:t>OFF</a:t>
            </a:r>
            <a:r>
              <a:rPr lang="zh-CN" altLang="en-US" sz="2400" b="1" spc="30" dirty="0">
                <a:solidFill>
                  <a:schemeClr val="tx1">
                    <a:lumMod val="75000"/>
                    <a:lumOff val="25000"/>
                  </a:schemeClr>
                </a:solidFill>
                <a:cs typeface="Tahoma" panose="020B0604030504040204"/>
              </a:rPr>
              <a:t> </a:t>
            </a:r>
            <a:endParaRPr lang="en-US" altLang="zh-CN" sz="2400" b="1"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3) 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High cutoff——above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IRP:</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product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promotion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b="1" i="1" spc="30" dirty="0">
                <a:solidFill>
                  <a:schemeClr val="tx1">
                    <a:lumMod val="75000"/>
                    <a:lumOff val="25000"/>
                  </a:schemeClr>
                </a:solidFill>
                <a:cs typeface="Tahoma" panose="020B0604030504040204"/>
              </a:rPr>
              <a:t>5%</a:t>
            </a:r>
            <a:r>
              <a:rPr lang="zh-CN" altLang="en-US" sz="2400" b="1" i="1" spc="30" dirty="0">
                <a:solidFill>
                  <a:schemeClr val="tx1">
                    <a:lumMod val="75000"/>
                    <a:lumOff val="25000"/>
                  </a:schemeClr>
                </a:solidFill>
                <a:cs typeface="Tahoma" panose="020B0604030504040204"/>
              </a:rPr>
              <a:t> </a:t>
            </a:r>
            <a:r>
              <a:rPr lang="en-US" altLang="zh-CN" sz="2400" b="1" i="1" spc="30" dirty="0">
                <a:solidFill>
                  <a:schemeClr val="tx1">
                    <a:lumMod val="75000"/>
                    <a:lumOff val="25000"/>
                  </a:schemeClr>
                </a:solidFill>
                <a:cs typeface="Tahoma" panose="020B0604030504040204"/>
              </a:rPr>
              <a:t>OFF</a:t>
            </a:r>
            <a:r>
              <a:rPr lang="zh-CN" altLang="en-US" sz="2400" b="1" spc="30" dirty="0">
                <a:solidFill>
                  <a:schemeClr val="tx1">
                    <a:lumMod val="75000"/>
                    <a:lumOff val="25000"/>
                  </a:schemeClr>
                </a:solidFill>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extLst>
      <p:ext uri="{BB962C8B-B14F-4D97-AF65-F5344CB8AC3E}">
        <p14:creationId xmlns:p14="http://schemas.microsoft.com/office/powerpoint/2010/main" val="3940772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49606" y="78740"/>
            <a:ext cx="203200" cy="197490"/>
          </a:xfrm>
          <a:prstGeom prst="rect">
            <a:avLst/>
          </a:prstGeom>
        </p:spPr>
        <p:txBody>
          <a:bodyPr vert="horz" wrap="square" lIns="0" tIns="12700" rIns="0" bIns="0" rtlCol="0">
            <a:spAutoFit/>
          </a:bodyPr>
          <a:lstStyle/>
          <a:p>
            <a:pPr marL="12700">
              <a:spcBef>
                <a:spcPts val="100"/>
              </a:spcBef>
            </a:pPr>
            <a:r>
              <a:rPr lang="en-US" altLang="zh-CN" sz="1200" b="1" spc="-70" dirty="0">
                <a:solidFill>
                  <a:srgbClr val="FFFFFF"/>
                </a:solidFill>
                <a:latin typeface="Tahoma" panose="020B0604030504040204"/>
                <a:cs typeface="Tahoma" panose="020B0604030504040204"/>
              </a:rPr>
              <a:t>14</a:t>
            </a:r>
            <a:endParaRPr sz="1200" dirty="0">
              <a:latin typeface="Tahoma" panose="020B0604030504040204"/>
              <a:ea typeface="Tahoma" panose="020B0604030504040204" charset="0"/>
              <a:cs typeface="Tahoma" panose="020B0604030504040204"/>
            </a:endParaRPr>
          </a:p>
        </p:txBody>
      </p:sp>
      <p:sp>
        <p:nvSpPr>
          <p:cNvPr id="6" name="object 6"/>
          <p:cNvSpPr txBox="1"/>
          <p:nvPr/>
        </p:nvSpPr>
        <p:spPr>
          <a:xfrm>
            <a:off x="2133600" y="1066800"/>
            <a:ext cx="8660836" cy="7220566"/>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Mediator: Perceived</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Magnitude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of</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the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Discount</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opinion,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large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discount?”</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small</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big</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DV: Redemption</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Intention</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likely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are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to</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redeem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unlikely</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likely</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235341" y="1175901"/>
            <a:ext cx="5005472" cy="5192751"/>
          </a:xfrm>
          <a:prstGeom prst="rect">
            <a:avLst/>
          </a:prstGeom>
        </p:spPr>
      </p:pic>
      <p:sp>
        <p:nvSpPr>
          <p:cNvPr id="6" name="object 6"/>
          <p:cNvSpPr txBox="1"/>
          <p:nvPr/>
        </p:nvSpPr>
        <p:spPr>
          <a:xfrm>
            <a:off x="1828801" y="990600"/>
            <a:ext cx="8157845" cy="595676"/>
          </a:xfrm>
          <a:prstGeom prst="rect">
            <a:avLst/>
          </a:prstGeom>
        </p:spPr>
        <p:txBody>
          <a:bodyPr vert="horz" wrap="square" lIns="0" tIns="33655" rIns="0" bIns="0" rtlCol="0">
            <a:spAutoFit/>
          </a:bodyPr>
          <a:lstStyle/>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
        <p:nvSpPr>
          <p:cNvPr id="11" name="object 6"/>
          <p:cNvSpPr txBox="1"/>
          <p:nvPr/>
        </p:nvSpPr>
        <p:spPr>
          <a:xfrm>
            <a:off x="3443371" y="307126"/>
            <a:ext cx="8660836"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DV: Redemption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Intention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cxnSp>
        <p:nvCxnSpPr>
          <p:cNvPr id="14" name="Straight Connector 13"/>
          <p:cNvCxnSpPr/>
          <p:nvPr/>
        </p:nvCxnSpPr>
        <p:spPr>
          <a:xfrm>
            <a:off x="3505200" y="1642799"/>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1642798"/>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6482" y="1642799"/>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43371" y="1205716"/>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&lt; .001 </a:t>
            </a:r>
          </a:p>
        </p:txBody>
      </p:sp>
      <p:cxnSp>
        <p:nvCxnSpPr>
          <p:cNvPr id="27" name="Straight Connector 26"/>
          <p:cNvCxnSpPr/>
          <p:nvPr/>
        </p:nvCxnSpPr>
        <p:spPr>
          <a:xfrm>
            <a:off x="5170327" y="1634055"/>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70327" y="1634054"/>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37127" y="1634055"/>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118170" y="1175901"/>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&lt; .001 </a:t>
            </a:r>
          </a:p>
        </p:txBody>
      </p:sp>
      <p:sp>
        <p:nvSpPr>
          <p:cNvPr id="32" name="Rectangle 31"/>
          <p:cNvSpPr/>
          <p:nvPr/>
        </p:nvSpPr>
        <p:spPr>
          <a:xfrm>
            <a:off x="7773789" y="2522455"/>
            <a:ext cx="3721936" cy="3077766"/>
          </a:xfrm>
          <a:prstGeom prst="rect">
            <a:avLst/>
          </a:prstGeom>
        </p:spPr>
        <p:txBody>
          <a:bodyPr wrap="square">
            <a:spAutoFit/>
          </a:bodyPr>
          <a:lstStyle/>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Error</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Bars</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95%</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CI</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One-way</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ANOVA:</a:t>
            </a:r>
          </a:p>
          <a:p>
            <a:pPr marL="63500">
              <a:spcBef>
                <a:spcPts val="265"/>
              </a:spcBef>
              <a:tabLst>
                <a:tab pos="405765" algn="l"/>
                <a:tab pos="406400" algn="l"/>
              </a:tabLst>
            </a:pPr>
            <a:r>
              <a:rPr lang="en-US" altLang="zh-CN" sz="2000" i="1" spc="30" dirty="0">
                <a:solidFill>
                  <a:schemeClr val="tx1">
                    <a:lumMod val="75000"/>
                    <a:lumOff val="25000"/>
                  </a:schemeClr>
                </a:solidFill>
                <a:latin typeface="Tahoma" panose="020B0604030504040204"/>
                <a:cs typeface="Tahoma" panose="020B0604030504040204"/>
              </a:rPr>
              <a:t>F</a:t>
            </a:r>
            <a:r>
              <a:rPr lang="zh-CN" altLang="en-US" sz="2000" i="1"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(2, 300) = 36.54 </a:t>
            </a:r>
          </a:p>
          <a:p>
            <a:pPr marL="63500">
              <a:spcBef>
                <a:spcPts val="265"/>
              </a:spcBef>
              <a:tabLst>
                <a:tab pos="405765" algn="l"/>
                <a:tab pos="406400" algn="l"/>
              </a:tabLst>
            </a:pPr>
            <a:r>
              <a:rPr lang="en-US" altLang="zh-CN" sz="2000" i="1" spc="30" dirty="0">
                <a:solidFill>
                  <a:schemeClr val="tx1">
                    <a:lumMod val="75000"/>
                    <a:lumOff val="25000"/>
                  </a:schemeClr>
                </a:solidFill>
                <a:latin typeface="Tahoma" panose="020B0604030504040204"/>
                <a:cs typeface="Tahoma" panose="020B0604030504040204"/>
              </a:rPr>
              <a:t>p </a:t>
            </a:r>
            <a:r>
              <a:rPr lang="en-US" altLang="zh-CN" sz="2000" spc="30" dirty="0">
                <a:solidFill>
                  <a:schemeClr val="tx1">
                    <a:lumMod val="75000"/>
                    <a:lumOff val="25000"/>
                  </a:schemeClr>
                </a:solidFill>
                <a:latin typeface="Tahoma" panose="020B0604030504040204"/>
                <a:cs typeface="Tahoma" panose="020B0604030504040204"/>
              </a:rPr>
              <a:t>&lt;</a:t>
            </a:r>
            <a:r>
              <a:rPr lang="en-US" altLang="zh-CN" sz="2000" i="1"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.001</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406400" indent="-342900">
              <a:spcBef>
                <a:spcPts val="265"/>
              </a:spcBef>
              <a:buAutoNum type="arabicParenR"/>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p:txBody>
      </p:sp>
      <p:sp>
        <p:nvSpPr>
          <p:cNvPr id="20" name="Rectangle 19"/>
          <p:cNvSpPr/>
          <p:nvPr/>
        </p:nvSpPr>
        <p:spPr>
          <a:xfrm>
            <a:off x="2743200" y="5910497"/>
            <a:ext cx="6324600" cy="1315745"/>
          </a:xfrm>
          <a:prstGeom prst="rect">
            <a:avLst/>
          </a:prstGeom>
        </p:spPr>
        <p:txBody>
          <a:bodyPr wrap="square">
            <a:spAutoFit/>
          </a:bodyPr>
          <a:lstStyle/>
          <a:p>
            <a:pPr marL="63500">
              <a:spcBef>
                <a:spcPts val="265"/>
              </a:spcBef>
              <a:tabLst>
                <a:tab pos="405765" algn="l"/>
                <a:tab pos="406400" algn="l"/>
              </a:tabLst>
            </a:pPr>
            <a:r>
              <a:rPr lang="en-US" altLang="zh-CN"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406400" indent="-342900">
              <a:spcBef>
                <a:spcPts val="265"/>
              </a:spcBef>
              <a:buAutoNum type="arabicParenR"/>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2261357" y="1224665"/>
            <a:ext cx="4964403" cy="5082603"/>
          </a:xfrm>
          <a:prstGeom prst="rect">
            <a:avLst/>
          </a:prstGeom>
        </p:spPr>
      </p:pic>
      <p:sp>
        <p:nvSpPr>
          <p:cNvPr id="6" name="object 6"/>
          <p:cNvSpPr txBox="1"/>
          <p:nvPr/>
        </p:nvSpPr>
        <p:spPr>
          <a:xfrm>
            <a:off x="1828801" y="990600"/>
            <a:ext cx="8157845" cy="595676"/>
          </a:xfrm>
          <a:prstGeom prst="rect">
            <a:avLst/>
          </a:prstGeom>
        </p:spPr>
        <p:txBody>
          <a:bodyPr vert="horz" wrap="square" lIns="0" tIns="33655" rIns="0" bIns="0" rtlCol="0">
            <a:spAutoFit/>
          </a:bodyPr>
          <a:lstStyle/>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
        <p:nvSpPr>
          <p:cNvPr id="11" name="object 6"/>
          <p:cNvSpPr txBox="1"/>
          <p:nvPr/>
        </p:nvSpPr>
        <p:spPr>
          <a:xfrm>
            <a:off x="2254899" y="374768"/>
            <a:ext cx="8660836"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Mediator: Perceived</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Magnitude</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of</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the</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Discount</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cxnSp>
        <p:nvCxnSpPr>
          <p:cNvPr id="14" name="Straight Connector 13"/>
          <p:cNvCxnSpPr/>
          <p:nvPr/>
        </p:nvCxnSpPr>
        <p:spPr>
          <a:xfrm>
            <a:off x="3505200" y="1642799"/>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1642798"/>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6482" y="1642799"/>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47252" y="1249103"/>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&lt; .001 </a:t>
            </a:r>
          </a:p>
        </p:txBody>
      </p:sp>
      <p:cxnSp>
        <p:nvCxnSpPr>
          <p:cNvPr id="27" name="Straight Connector 26"/>
          <p:cNvCxnSpPr/>
          <p:nvPr/>
        </p:nvCxnSpPr>
        <p:spPr>
          <a:xfrm>
            <a:off x="5170327" y="1634055"/>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70327" y="1634054"/>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37127" y="1634055"/>
            <a:ext cx="0" cy="26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78165" y="1222098"/>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&lt; .001 </a:t>
            </a:r>
          </a:p>
        </p:txBody>
      </p:sp>
      <p:sp>
        <p:nvSpPr>
          <p:cNvPr id="32" name="Rectangle 31"/>
          <p:cNvSpPr/>
          <p:nvPr/>
        </p:nvSpPr>
        <p:spPr>
          <a:xfrm>
            <a:off x="7367672" y="1722459"/>
            <a:ext cx="4572000" cy="6155531"/>
          </a:xfrm>
          <a:prstGeom prst="rect">
            <a:avLst/>
          </a:prstGeom>
        </p:spPr>
        <p:txBody>
          <a:bodyPr>
            <a:spAutoFit/>
          </a:bodyPr>
          <a:lstStyle/>
          <a:p>
            <a:pPr marL="63500">
              <a:spcBef>
                <a:spcPts val="265"/>
              </a:spcBef>
              <a:tabLst>
                <a:tab pos="405765" algn="l"/>
                <a:tab pos="406400" algn="l"/>
              </a:tabLst>
            </a:pPr>
            <a:r>
              <a:rPr lang="en-US" altLang="zh-CN" sz="2000" spc="30" dirty="0">
                <a:solidFill>
                  <a:schemeClr val="tx1">
                    <a:lumMod val="75000"/>
                    <a:lumOff val="25000"/>
                  </a:schemeClr>
                </a:solidFill>
                <a:cs typeface="Tahoma" panose="020B0604030504040204"/>
              </a:rPr>
              <a:t>Error</a:t>
            </a:r>
            <a:r>
              <a:rPr lang="zh-CN" altLang="en-US" sz="2000" spc="30" dirty="0">
                <a:solidFill>
                  <a:schemeClr val="tx1">
                    <a:lumMod val="75000"/>
                    <a:lumOff val="25000"/>
                  </a:schemeClr>
                </a:solidFill>
                <a:cs typeface="Tahoma" panose="020B0604030504040204"/>
              </a:rPr>
              <a:t> </a:t>
            </a:r>
            <a:r>
              <a:rPr lang="en-US" altLang="zh-CN" sz="2000" spc="30" dirty="0">
                <a:solidFill>
                  <a:schemeClr val="tx1">
                    <a:lumMod val="75000"/>
                    <a:lumOff val="25000"/>
                  </a:schemeClr>
                </a:solidFill>
                <a:cs typeface="Tahoma" panose="020B0604030504040204"/>
              </a:rPr>
              <a:t>Bars</a:t>
            </a:r>
            <a:r>
              <a:rPr lang="zh-CN" altLang="en-US" sz="2000" spc="30" dirty="0">
                <a:solidFill>
                  <a:schemeClr val="tx1">
                    <a:lumMod val="75000"/>
                    <a:lumOff val="25000"/>
                  </a:schemeClr>
                </a:solidFill>
                <a:cs typeface="Tahoma" panose="020B0604030504040204"/>
              </a:rPr>
              <a:t> </a:t>
            </a:r>
            <a:r>
              <a:rPr lang="en-US" altLang="zh-CN" sz="2000" spc="30" dirty="0">
                <a:solidFill>
                  <a:schemeClr val="tx1">
                    <a:lumMod val="75000"/>
                    <a:lumOff val="25000"/>
                  </a:schemeClr>
                </a:solidFill>
                <a:cs typeface="Tahoma" panose="020B0604030504040204"/>
              </a:rPr>
              <a:t>=</a:t>
            </a:r>
            <a:r>
              <a:rPr lang="zh-CN" altLang="en-US" sz="2000" spc="30" dirty="0">
                <a:solidFill>
                  <a:schemeClr val="tx1">
                    <a:lumMod val="75000"/>
                    <a:lumOff val="25000"/>
                  </a:schemeClr>
                </a:solidFill>
                <a:cs typeface="Tahoma" panose="020B0604030504040204"/>
              </a:rPr>
              <a:t> </a:t>
            </a:r>
            <a:r>
              <a:rPr lang="en-US" altLang="zh-CN" sz="2000" spc="30" dirty="0">
                <a:solidFill>
                  <a:schemeClr val="tx1">
                    <a:lumMod val="75000"/>
                    <a:lumOff val="25000"/>
                  </a:schemeClr>
                </a:solidFill>
                <a:cs typeface="Tahoma" panose="020B0604030504040204"/>
              </a:rPr>
              <a:t>95%</a:t>
            </a:r>
            <a:r>
              <a:rPr lang="zh-CN" altLang="en-US" sz="2000" spc="30" dirty="0">
                <a:solidFill>
                  <a:schemeClr val="tx1">
                    <a:lumMod val="75000"/>
                    <a:lumOff val="25000"/>
                  </a:schemeClr>
                </a:solidFill>
                <a:cs typeface="Tahoma" panose="020B0604030504040204"/>
              </a:rPr>
              <a:t> </a:t>
            </a:r>
            <a:r>
              <a:rPr lang="en-US" altLang="zh-CN" sz="2000" spc="30" dirty="0">
                <a:solidFill>
                  <a:schemeClr val="tx1">
                    <a:lumMod val="75000"/>
                    <a:lumOff val="25000"/>
                  </a:schemeClr>
                </a:solidFill>
                <a:cs typeface="Tahoma" panose="020B0604030504040204"/>
              </a:rPr>
              <a:t>CI</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One-way</a:t>
            </a:r>
            <a:r>
              <a:rPr lang="zh-CN" altLang="en-US" sz="2000"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ANOVA:</a:t>
            </a:r>
          </a:p>
          <a:p>
            <a:pPr marL="63500">
              <a:spcBef>
                <a:spcPts val="265"/>
              </a:spcBef>
              <a:tabLst>
                <a:tab pos="405765" algn="l"/>
                <a:tab pos="406400" algn="l"/>
              </a:tabLst>
            </a:pPr>
            <a:r>
              <a:rPr lang="en-US" altLang="zh-CN" sz="2000" i="1" spc="30" dirty="0">
                <a:solidFill>
                  <a:schemeClr val="tx1">
                    <a:lumMod val="75000"/>
                    <a:lumOff val="25000"/>
                  </a:schemeClr>
                </a:solidFill>
                <a:latin typeface="Tahoma" panose="020B0604030504040204"/>
                <a:cs typeface="Tahoma" panose="020B0604030504040204"/>
              </a:rPr>
              <a:t>F</a:t>
            </a:r>
            <a:r>
              <a:rPr lang="zh-CN" altLang="en-US" sz="2000" i="1"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(2, 300) = 389.72 </a:t>
            </a:r>
          </a:p>
          <a:p>
            <a:pPr marL="63500">
              <a:spcBef>
                <a:spcPts val="265"/>
              </a:spcBef>
              <a:tabLst>
                <a:tab pos="405765" algn="l"/>
                <a:tab pos="406400" algn="l"/>
              </a:tabLst>
            </a:pPr>
            <a:r>
              <a:rPr lang="en-US" altLang="zh-CN" sz="2000" i="1" spc="30" dirty="0">
                <a:solidFill>
                  <a:schemeClr val="tx1">
                    <a:lumMod val="75000"/>
                    <a:lumOff val="25000"/>
                  </a:schemeClr>
                </a:solidFill>
                <a:latin typeface="Tahoma" panose="020B0604030504040204"/>
                <a:cs typeface="Tahoma" panose="020B0604030504040204"/>
              </a:rPr>
              <a:t>p </a:t>
            </a:r>
            <a:r>
              <a:rPr lang="en-US" altLang="zh-CN" sz="2000" spc="30" dirty="0">
                <a:solidFill>
                  <a:schemeClr val="tx1">
                    <a:lumMod val="75000"/>
                    <a:lumOff val="25000"/>
                  </a:schemeClr>
                </a:solidFill>
                <a:latin typeface="Tahoma" panose="020B0604030504040204"/>
                <a:cs typeface="Tahoma" panose="020B0604030504040204"/>
              </a:rPr>
              <a:t>&lt;</a:t>
            </a:r>
            <a:r>
              <a:rPr lang="en-US" altLang="zh-CN" sz="2000" i="1" spc="30" dirty="0">
                <a:solidFill>
                  <a:schemeClr val="tx1">
                    <a:lumMod val="75000"/>
                    <a:lumOff val="25000"/>
                  </a:schemeClr>
                </a:solidFill>
                <a:latin typeface="Tahoma" panose="020B0604030504040204"/>
                <a:cs typeface="Tahoma" panose="020B0604030504040204"/>
              </a:rPr>
              <a:t> </a:t>
            </a:r>
            <a:r>
              <a:rPr lang="en-US" altLang="zh-CN" sz="2000" spc="30" dirty="0">
                <a:solidFill>
                  <a:schemeClr val="tx1">
                    <a:lumMod val="75000"/>
                    <a:lumOff val="25000"/>
                  </a:schemeClr>
                </a:solidFill>
                <a:latin typeface="Tahoma" panose="020B0604030504040204"/>
                <a:cs typeface="Tahoma" panose="020B0604030504040204"/>
              </a:rPr>
              <a:t>.001</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cs typeface="Tahoma" panose="020B0604030504040204"/>
              </a:rPr>
              <a:t>Indirect Effect:</a:t>
            </a:r>
          </a:p>
          <a:p>
            <a:pPr marL="406400" indent="-342900">
              <a:spcBef>
                <a:spcPts val="265"/>
              </a:spcBef>
              <a:buFont typeface="Tahoma" panose="020B0604030504040204" charset="0"/>
              <a:buChar char="•"/>
              <a:tabLst>
                <a:tab pos="405765" algn="l"/>
                <a:tab pos="406400" algn="l"/>
              </a:tabLst>
            </a:pPr>
            <a:r>
              <a:rPr lang="en-US" altLang="zh-CN" sz="2000" spc="30" dirty="0">
                <a:solidFill>
                  <a:schemeClr val="tx1">
                    <a:lumMod val="75000"/>
                    <a:lumOff val="25000"/>
                  </a:schemeClr>
                </a:solidFill>
                <a:cs typeface="Tahoma" panose="020B0604030504040204"/>
              </a:rPr>
              <a:t>low cutoff vs. no restriction      95% CI = [.53, 1.20]  </a:t>
            </a: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cs typeface="Tahoma" panose="020B0604030504040204"/>
            </a:endParaRPr>
          </a:p>
          <a:p>
            <a:pPr marL="406400" indent="-342900">
              <a:spcBef>
                <a:spcPts val="265"/>
              </a:spcBef>
              <a:buFont typeface="Tahoma" panose="020B0604030504040204" charset="0"/>
              <a:buChar char="•"/>
              <a:tabLst>
                <a:tab pos="405765" algn="l"/>
                <a:tab pos="406400" algn="l"/>
              </a:tabLst>
            </a:pPr>
            <a:r>
              <a:rPr lang="en-US" altLang="zh-CN" sz="2000" spc="30" dirty="0">
                <a:solidFill>
                  <a:schemeClr val="tx1">
                    <a:lumMod val="75000"/>
                    <a:lumOff val="25000"/>
                  </a:schemeClr>
                </a:solidFill>
                <a:cs typeface="Tahoma" panose="020B0604030504040204"/>
              </a:rPr>
              <a:t>low cutoff vs. high cutoff      </a:t>
            </a:r>
          </a:p>
          <a:p>
            <a:pPr marL="63500">
              <a:spcBef>
                <a:spcPts val="265"/>
              </a:spcBef>
              <a:tabLst>
                <a:tab pos="405765" algn="l"/>
                <a:tab pos="406400" algn="l"/>
              </a:tabLst>
            </a:pPr>
            <a:r>
              <a:rPr lang="zh-CN" altLang="en-US" sz="2000" spc="30" dirty="0">
                <a:solidFill>
                  <a:schemeClr val="tx1">
                    <a:lumMod val="75000"/>
                    <a:lumOff val="25000"/>
                  </a:schemeClr>
                </a:solidFill>
                <a:cs typeface="Tahoma" panose="020B0604030504040204"/>
              </a:rPr>
              <a:t>    </a:t>
            </a:r>
            <a:r>
              <a:rPr lang="en-US" altLang="zh-CN" sz="2000" spc="30" dirty="0">
                <a:solidFill>
                  <a:schemeClr val="tx1">
                    <a:lumMod val="75000"/>
                    <a:lumOff val="25000"/>
                  </a:schemeClr>
                </a:solidFill>
                <a:cs typeface="Tahoma" panose="020B0604030504040204"/>
              </a:rPr>
              <a:t>95% CI = [-1.73, -.83]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406400" indent="-342900">
              <a:spcBef>
                <a:spcPts val="265"/>
              </a:spcBef>
              <a:buAutoNum type="arabicParenR"/>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p:txBody>
      </p:sp>
      <p:sp>
        <p:nvSpPr>
          <p:cNvPr id="20" name="Rectangle 19"/>
          <p:cNvSpPr/>
          <p:nvPr/>
        </p:nvSpPr>
        <p:spPr>
          <a:xfrm>
            <a:off x="2743200" y="5910497"/>
            <a:ext cx="6324600" cy="1315745"/>
          </a:xfrm>
          <a:prstGeom prst="rect">
            <a:avLst/>
          </a:prstGeom>
        </p:spPr>
        <p:txBody>
          <a:bodyPr wrap="square">
            <a:spAutoFit/>
          </a:bodyPr>
          <a:lstStyle/>
          <a:p>
            <a:pPr marL="63500">
              <a:spcBef>
                <a:spcPts val="265"/>
              </a:spcBef>
              <a:tabLst>
                <a:tab pos="405765" algn="l"/>
                <a:tab pos="406400" algn="l"/>
              </a:tabLst>
            </a:pPr>
            <a:r>
              <a:rPr lang="en-US" altLang="zh-CN"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a:p>
            <a:pPr marL="406400" indent="-342900">
              <a:spcBef>
                <a:spcPts val="265"/>
              </a:spcBef>
              <a:buAutoNum type="arabicParenR"/>
              <a:tabLst>
                <a:tab pos="405765" algn="l"/>
                <a:tab pos="406400" algn="l"/>
              </a:tabLst>
            </a:pPr>
            <a:endParaRPr lang="en-US" altLang="zh-CN" spc="30" dirty="0">
              <a:solidFill>
                <a:schemeClr val="tx1">
                  <a:lumMod val="75000"/>
                  <a:lumOff val="25000"/>
                </a:schemeClr>
              </a:solidFill>
              <a:latin typeface="Tahoma" panose="020B0604030504040204"/>
              <a:cs typeface="Tahoma" panose="020B0604030504040204"/>
            </a:endParaRPr>
          </a:p>
        </p:txBody>
      </p:sp>
    </p:spTree>
    <p:extLst>
      <p:ext uri="{BB962C8B-B14F-4D97-AF65-F5344CB8AC3E}">
        <p14:creationId xmlns:p14="http://schemas.microsoft.com/office/powerpoint/2010/main" val="384640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90600" y="609600"/>
            <a:ext cx="10516824"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3</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Attenuating the Reference Effect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Percentage</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Discount</a:t>
            </a:r>
            <a:endParaRPr lang="en-US" sz="2800" b="1" dirty="0">
              <a:solidFill>
                <a:schemeClr val="tx1">
                  <a:lumMod val="75000"/>
                  <a:lumOff val="25000"/>
                </a:schemeClr>
              </a:solidFill>
              <a:latin typeface="+mn-lt"/>
            </a:endParaRPr>
          </a:p>
        </p:txBody>
      </p:sp>
      <p:sp>
        <p:nvSpPr>
          <p:cNvPr id="6" name="object 6"/>
          <p:cNvSpPr txBox="1"/>
          <p:nvPr/>
        </p:nvSpPr>
        <p:spPr>
          <a:xfrm>
            <a:off x="1524000" y="1676400"/>
            <a:ext cx="10135824" cy="7705314"/>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400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U.K.</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participants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from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Prolific</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Imagine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find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flyer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for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department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store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near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where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live</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Between-participants</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Discount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format: </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Absolute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vs.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Percentage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(10%</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off</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any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precondition:</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Unrestricted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vs.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(minimum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£3)</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latin typeface="Tahoma" panose="020B0604030504040204"/>
              <a:cs typeface="Tahoma" panose="020B060403050404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007164" y="1143000"/>
            <a:ext cx="8660836" cy="7220566"/>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Mediator: Perceived</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magnitude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of</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the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discount</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opinion,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large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discount?”</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small</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big</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DV: Redemption</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Intention</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likely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are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to</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redeem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unlikely</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likely</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2438400" y="1556242"/>
            <a:ext cx="4865477" cy="5030409"/>
          </a:xfrm>
          <a:prstGeom prst="rect">
            <a:avLst/>
          </a:prstGeom>
        </p:spPr>
      </p:pic>
      <p:sp>
        <p:nvSpPr>
          <p:cNvPr id="14" name="object 6"/>
          <p:cNvSpPr txBox="1"/>
          <p:nvPr/>
        </p:nvSpPr>
        <p:spPr>
          <a:xfrm>
            <a:off x="3249982" y="413390"/>
            <a:ext cx="5741398"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DV: Redemption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Intention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sp>
        <p:nvSpPr>
          <p:cNvPr id="15" name="Rectangle 14"/>
          <p:cNvSpPr/>
          <p:nvPr/>
        </p:nvSpPr>
        <p:spPr>
          <a:xfrm>
            <a:off x="5805762" y="1732003"/>
            <a:ext cx="474489"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NS</a:t>
            </a:r>
            <a:endParaRPr lang="en-US" altLang="zh-CN" spc="30" dirty="0">
              <a:solidFill>
                <a:schemeClr val="tx1">
                  <a:lumMod val="75000"/>
                  <a:lumOff val="25000"/>
                </a:schemeClr>
              </a:solidFill>
              <a:latin typeface="Tahoma" panose="020B0604030504040204"/>
              <a:cs typeface="Tahoma" panose="020B0604030504040204"/>
            </a:endParaRPr>
          </a:p>
        </p:txBody>
      </p:sp>
      <p:cxnSp>
        <p:nvCxnSpPr>
          <p:cNvPr id="16" name="Straight Connector 15"/>
          <p:cNvCxnSpPr/>
          <p:nvPr/>
        </p:nvCxnSpPr>
        <p:spPr>
          <a:xfrm>
            <a:off x="34655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505" y="2145268"/>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799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04828" y="1732003"/>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 .003 </a:t>
            </a:r>
          </a:p>
        </p:txBody>
      </p:sp>
      <p:cxnSp>
        <p:nvCxnSpPr>
          <p:cNvPr id="22" name="Straight Connector 21"/>
          <p:cNvCxnSpPr/>
          <p:nvPr/>
        </p:nvCxnSpPr>
        <p:spPr>
          <a:xfrm>
            <a:off x="5585807"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85807" y="2145268"/>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0207"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730736" y="1842280"/>
            <a:ext cx="3546863" cy="2786981"/>
          </a:xfrm>
          <a:prstGeom prst="rect">
            <a:avLst/>
          </a:prstGeom>
        </p:spPr>
        <p:txBody>
          <a:bodyPr wrap="square">
            <a:spAutoFit/>
          </a:bodyPr>
          <a:lstStyle/>
          <a:p>
            <a:pPr algn="just">
              <a:lnSpc>
                <a:spcPct val="150000"/>
              </a:lnSpc>
              <a:defRPr/>
            </a:pPr>
            <a:r>
              <a:rPr lang="en-US" altLang="zh-CN" sz="2400" spc="30" dirty="0">
                <a:solidFill>
                  <a:schemeClr val="tx1">
                    <a:lumMod val="75000"/>
                    <a:lumOff val="25000"/>
                  </a:schemeClr>
                </a:solidFill>
                <a:cs typeface="Tahoma" panose="020B0604030504040204"/>
              </a:rPr>
              <a:t>Error</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Bars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95%</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CI</a:t>
            </a:r>
          </a:p>
          <a:p>
            <a:pPr algn="just">
              <a:lnSpc>
                <a:spcPct val="150000"/>
              </a:lnSpc>
              <a:defRPr/>
            </a:pPr>
            <a:endParaRPr lang="en-US" altLang="zh-CN" sz="2400" dirty="0">
              <a:solidFill>
                <a:schemeClr val="tx1">
                  <a:lumMod val="75000"/>
                  <a:lumOff val="25000"/>
                </a:schemeClr>
              </a:solidFill>
              <a:cs typeface="Tahoma" panose="020B0604030504040204" charset="0"/>
            </a:endParaRPr>
          </a:p>
          <a:p>
            <a:pPr algn="just">
              <a:lnSpc>
                <a:spcPct val="150000"/>
              </a:lnSpc>
              <a:defRPr/>
            </a:pPr>
            <a:r>
              <a:rPr lang="en-US" altLang="zh-CN" sz="2400" dirty="0">
                <a:solidFill>
                  <a:schemeClr val="tx1">
                    <a:lumMod val="75000"/>
                    <a:lumOff val="25000"/>
                  </a:schemeClr>
                </a:solidFill>
                <a:cs typeface="Tahoma" panose="020B0604030504040204" charset="0"/>
              </a:rPr>
              <a:t>Interaction:</a:t>
            </a:r>
          </a:p>
          <a:p>
            <a:pPr algn="just">
              <a:lnSpc>
                <a:spcPct val="150000"/>
              </a:lnSpc>
              <a:defRPr/>
            </a:pPr>
            <a:r>
              <a:rPr lang="en-US" altLang="zh-CN" sz="2400" i="1" dirty="0">
                <a:solidFill>
                  <a:schemeClr val="tx1">
                    <a:lumMod val="75000"/>
                    <a:lumOff val="25000"/>
                  </a:schemeClr>
                </a:solidFill>
                <a:cs typeface="Tahoma" panose="020B0604030504040204" charset="0"/>
              </a:rPr>
              <a:t>F</a:t>
            </a:r>
            <a:r>
              <a:rPr lang="zh-CN" altLang="en-US" sz="2400" i="1"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(1, 396) = 9.14</a:t>
            </a:r>
            <a:r>
              <a:rPr lang="zh-CN" altLang="en-US" sz="2400" dirty="0">
                <a:solidFill>
                  <a:schemeClr val="tx1">
                    <a:lumMod val="75000"/>
                    <a:lumOff val="25000"/>
                  </a:schemeClr>
                </a:solidFill>
                <a:cs typeface="Tahoma" panose="020B0604030504040204" charset="0"/>
              </a:rPr>
              <a:t> </a:t>
            </a:r>
            <a:endParaRPr lang="en-US" altLang="zh-CN" sz="2400" dirty="0">
              <a:solidFill>
                <a:schemeClr val="tx1">
                  <a:lumMod val="75000"/>
                  <a:lumOff val="25000"/>
                </a:schemeClr>
              </a:solidFill>
              <a:cs typeface="Tahoma" panose="020B0604030504040204" charset="0"/>
            </a:endParaRPr>
          </a:p>
          <a:p>
            <a:pPr algn="just">
              <a:lnSpc>
                <a:spcPct val="150000"/>
              </a:lnSpc>
              <a:defRPr/>
            </a:pPr>
            <a:r>
              <a:rPr lang="en-US" altLang="zh-CN" sz="2400" i="1" dirty="0">
                <a:solidFill>
                  <a:schemeClr val="tx1">
                    <a:lumMod val="75000"/>
                    <a:lumOff val="25000"/>
                  </a:schemeClr>
                </a:solidFill>
                <a:cs typeface="Tahoma" panose="020B0604030504040204" charset="0"/>
              </a:rPr>
              <a:t>p</a:t>
            </a:r>
            <a:r>
              <a:rPr lang="en-US" altLang="zh-CN" sz="2400" dirty="0">
                <a:solidFill>
                  <a:schemeClr val="tx1">
                    <a:lumMod val="75000"/>
                    <a:lumOff val="25000"/>
                  </a:schemeClr>
                </a:solidFill>
                <a:cs typeface="Tahoma" panose="020B0604030504040204" charset="0"/>
              </a:rPr>
              <a:t> = .003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2558361" y="1511516"/>
            <a:ext cx="4865477" cy="5030409"/>
          </a:xfrm>
          <a:prstGeom prst="rect">
            <a:avLst/>
          </a:prstGeom>
        </p:spPr>
      </p:pic>
      <p:sp>
        <p:nvSpPr>
          <p:cNvPr id="8" name="Rectangle 7"/>
          <p:cNvSpPr/>
          <p:nvPr/>
        </p:nvSpPr>
        <p:spPr>
          <a:xfrm>
            <a:off x="7828320" y="2035421"/>
            <a:ext cx="3296880" cy="3221331"/>
          </a:xfrm>
          <a:prstGeom prst="rect">
            <a:avLst/>
          </a:prstGeom>
        </p:spPr>
        <p:txBody>
          <a:bodyPr wrap="square">
            <a:spAutoFit/>
          </a:bodyPr>
          <a:lstStyle/>
          <a:p>
            <a:pPr algn="just">
              <a:lnSpc>
                <a:spcPct val="150000"/>
              </a:lnSpc>
              <a:defRPr/>
            </a:pPr>
            <a:r>
              <a:rPr lang="en-US" altLang="zh-CN" sz="2400" spc="30" dirty="0">
                <a:solidFill>
                  <a:schemeClr val="tx1">
                    <a:lumMod val="75000"/>
                    <a:lumOff val="25000"/>
                  </a:schemeClr>
                </a:solidFill>
                <a:latin typeface="+mj-lt"/>
                <a:cs typeface="Tahoma" panose="020B0604030504040204"/>
              </a:rPr>
              <a:t>Error</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Bars</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95%</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CI</a:t>
            </a:r>
          </a:p>
          <a:p>
            <a:pPr algn="just">
              <a:lnSpc>
                <a:spcPct val="150000"/>
              </a:lnSpc>
              <a:defRPr/>
            </a:pP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dirty="0">
                <a:solidFill>
                  <a:schemeClr val="tx1">
                    <a:lumMod val="75000"/>
                    <a:lumOff val="25000"/>
                  </a:schemeClr>
                </a:solidFill>
                <a:latin typeface="+mj-lt"/>
                <a:cs typeface="Tahoma" panose="020B0604030504040204" charset="0"/>
              </a:rPr>
              <a:t>Interaction:</a:t>
            </a: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F</a:t>
            </a:r>
            <a:r>
              <a:rPr lang="zh-CN" altLang="en-US" sz="2400" i="1" dirty="0">
                <a:solidFill>
                  <a:schemeClr val="tx1">
                    <a:lumMod val="75000"/>
                    <a:lumOff val="25000"/>
                  </a:schemeClr>
                </a:solidFill>
                <a:latin typeface="+mj-lt"/>
                <a:cs typeface="Tahoma" panose="020B0604030504040204" charset="0"/>
              </a:rPr>
              <a:t> </a:t>
            </a:r>
            <a:r>
              <a:rPr lang="en-US" altLang="zh-CN" sz="2400" dirty="0">
                <a:solidFill>
                  <a:schemeClr val="tx1">
                    <a:lumMod val="75000"/>
                    <a:lumOff val="25000"/>
                  </a:schemeClr>
                </a:solidFill>
                <a:latin typeface="+mj-lt"/>
                <a:cs typeface="Tahoma" panose="020B0604030504040204" charset="0"/>
              </a:rPr>
              <a:t>(1, 396) = 41.54</a:t>
            </a:r>
            <a:r>
              <a:rPr lang="zh-CN" altLang="en-US" sz="2400" dirty="0">
                <a:solidFill>
                  <a:schemeClr val="tx1">
                    <a:lumMod val="75000"/>
                    <a:lumOff val="25000"/>
                  </a:schemeClr>
                </a:solidFill>
                <a:latin typeface="+mj-lt"/>
                <a:cs typeface="Tahoma" panose="020B0604030504040204" charset="0"/>
              </a:rPr>
              <a:t> </a:t>
            </a: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p</a:t>
            </a:r>
            <a:r>
              <a:rPr lang="en-US" altLang="zh-CN" sz="2400" dirty="0">
                <a:solidFill>
                  <a:schemeClr val="tx1">
                    <a:lumMod val="75000"/>
                    <a:lumOff val="25000"/>
                  </a:schemeClr>
                </a:solidFill>
                <a:latin typeface="+mj-lt"/>
                <a:cs typeface="Tahoma" panose="020B0604030504040204" charset="0"/>
              </a:rPr>
              <a:t> &lt; .001</a:t>
            </a:r>
          </a:p>
          <a:p>
            <a:pPr algn="just">
              <a:lnSpc>
                <a:spcPct val="150000"/>
              </a:lnSpc>
              <a:defRPr/>
            </a:pPr>
            <a:endParaRPr lang="en-US" altLang="zh-CN" dirty="0">
              <a:solidFill>
                <a:schemeClr val="tx1">
                  <a:lumMod val="75000"/>
                  <a:lumOff val="25000"/>
                </a:schemeClr>
              </a:solidFill>
              <a:cs typeface="Tahoma" panose="020B0604030504040204" charset="0"/>
            </a:endParaRPr>
          </a:p>
        </p:txBody>
      </p:sp>
      <p:sp>
        <p:nvSpPr>
          <p:cNvPr id="14" name="object 6"/>
          <p:cNvSpPr txBox="1"/>
          <p:nvPr/>
        </p:nvSpPr>
        <p:spPr>
          <a:xfrm>
            <a:off x="1850427" y="499696"/>
            <a:ext cx="8660836"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Mediator: Perceived Magnitude of the Discount</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sp>
        <p:nvSpPr>
          <p:cNvPr id="15" name="Rectangle 14"/>
          <p:cNvSpPr/>
          <p:nvPr/>
        </p:nvSpPr>
        <p:spPr>
          <a:xfrm>
            <a:off x="5943601" y="1666089"/>
            <a:ext cx="474489"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NS</a:t>
            </a:r>
            <a:endParaRPr lang="en-US" altLang="zh-CN" spc="30" dirty="0">
              <a:solidFill>
                <a:schemeClr val="tx1">
                  <a:lumMod val="75000"/>
                  <a:lumOff val="25000"/>
                </a:schemeClr>
              </a:solidFill>
              <a:latin typeface="Tahoma" panose="020B0604030504040204"/>
              <a:cs typeface="Tahoma" panose="020B0604030504040204"/>
            </a:endParaRPr>
          </a:p>
        </p:txBody>
      </p:sp>
      <p:cxnSp>
        <p:nvCxnSpPr>
          <p:cNvPr id="16" name="Straight Connector 15"/>
          <p:cNvCxnSpPr/>
          <p:nvPr/>
        </p:nvCxnSpPr>
        <p:spPr>
          <a:xfrm>
            <a:off x="34655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505" y="2145268"/>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799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31357" y="1732003"/>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cxnSp>
        <p:nvCxnSpPr>
          <p:cNvPr id="22" name="Straight Connector 21"/>
          <p:cNvCxnSpPr/>
          <p:nvPr/>
        </p:nvCxnSpPr>
        <p:spPr>
          <a:xfrm>
            <a:off x="57150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15000" y="2128361"/>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94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152724" y="2934206"/>
            <a:ext cx="216535" cy="119380"/>
          </a:xfrm>
          <a:custGeom>
            <a:avLst/>
            <a:gdLst/>
            <a:ahLst/>
            <a:cxnLst/>
            <a:rect l="l" t="t" r="r" b="b"/>
            <a:pathLst>
              <a:path w="216534" h="119380">
                <a:moveTo>
                  <a:pt x="4501" y="104749"/>
                </a:moveTo>
                <a:lnTo>
                  <a:pt x="2086" y="108234"/>
                </a:lnTo>
                <a:lnTo>
                  <a:pt x="0" y="111028"/>
                </a:lnTo>
                <a:lnTo>
                  <a:pt x="2435" y="117646"/>
                </a:lnTo>
                <a:lnTo>
                  <a:pt x="4501" y="119373"/>
                </a:lnTo>
                <a:lnTo>
                  <a:pt x="25027" y="119373"/>
                </a:lnTo>
                <a:lnTo>
                  <a:pt x="27483" y="114184"/>
                </a:lnTo>
                <a:lnTo>
                  <a:pt x="28521" y="111028"/>
                </a:lnTo>
                <a:lnTo>
                  <a:pt x="28826" y="110350"/>
                </a:lnTo>
                <a:lnTo>
                  <a:pt x="11840" y="110350"/>
                </a:lnTo>
                <a:lnTo>
                  <a:pt x="4501" y="104749"/>
                </a:lnTo>
                <a:close/>
              </a:path>
              <a:path w="216534" h="119380">
                <a:moveTo>
                  <a:pt x="54638" y="104442"/>
                </a:moveTo>
                <a:lnTo>
                  <a:pt x="51853" y="107915"/>
                </a:lnTo>
                <a:lnTo>
                  <a:pt x="49386" y="110711"/>
                </a:lnTo>
                <a:lnTo>
                  <a:pt x="52192" y="115910"/>
                </a:lnTo>
                <a:lnTo>
                  <a:pt x="54638" y="119373"/>
                </a:lnTo>
                <a:lnTo>
                  <a:pt x="73375" y="119373"/>
                </a:lnTo>
                <a:lnTo>
                  <a:pt x="76285" y="113452"/>
                </a:lnTo>
                <a:lnTo>
                  <a:pt x="77008" y="111028"/>
                </a:lnTo>
                <a:lnTo>
                  <a:pt x="61905" y="111028"/>
                </a:lnTo>
                <a:lnTo>
                  <a:pt x="54638" y="104442"/>
                </a:lnTo>
                <a:close/>
              </a:path>
              <a:path w="216534" h="119380">
                <a:moveTo>
                  <a:pt x="94281" y="104442"/>
                </a:moveTo>
                <a:lnTo>
                  <a:pt x="90776" y="107915"/>
                </a:lnTo>
                <a:lnTo>
                  <a:pt x="87672" y="111028"/>
                </a:lnTo>
                <a:lnTo>
                  <a:pt x="91845" y="117646"/>
                </a:lnTo>
                <a:lnTo>
                  <a:pt x="93942" y="119373"/>
                </a:lnTo>
                <a:lnTo>
                  <a:pt x="113039" y="119373"/>
                </a:lnTo>
                <a:lnTo>
                  <a:pt x="118153" y="111028"/>
                </a:lnTo>
                <a:lnTo>
                  <a:pt x="118627" y="110350"/>
                </a:lnTo>
                <a:lnTo>
                  <a:pt x="99523" y="110350"/>
                </a:lnTo>
                <a:lnTo>
                  <a:pt x="94281" y="104442"/>
                </a:lnTo>
                <a:close/>
              </a:path>
              <a:path w="216534" h="119380">
                <a:moveTo>
                  <a:pt x="140234" y="103003"/>
                </a:moveTo>
                <a:lnTo>
                  <a:pt x="137408" y="108234"/>
                </a:lnTo>
                <a:lnTo>
                  <a:pt x="135342" y="112457"/>
                </a:lnTo>
                <a:lnTo>
                  <a:pt x="138826" y="118017"/>
                </a:lnTo>
                <a:lnTo>
                  <a:pt x="140553" y="119373"/>
                </a:lnTo>
                <a:lnTo>
                  <a:pt x="159002" y="119373"/>
                </a:lnTo>
                <a:lnTo>
                  <a:pt x="162283" y="112077"/>
                </a:lnTo>
                <a:lnTo>
                  <a:pt x="148909" y="112077"/>
                </a:lnTo>
                <a:lnTo>
                  <a:pt x="140234" y="103003"/>
                </a:lnTo>
                <a:close/>
              </a:path>
              <a:path w="216534" h="119380">
                <a:moveTo>
                  <a:pt x="155667" y="60151"/>
                </a:moveTo>
                <a:lnTo>
                  <a:pt x="127541" y="60151"/>
                </a:lnTo>
                <a:lnTo>
                  <a:pt x="131461" y="69729"/>
                </a:lnTo>
                <a:lnTo>
                  <a:pt x="136548" y="78296"/>
                </a:lnTo>
                <a:lnTo>
                  <a:pt x="143430" y="85125"/>
                </a:lnTo>
                <a:lnTo>
                  <a:pt x="152733" y="89489"/>
                </a:lnTo>
                <a:lnTo>
                  <a:pt x="155138" y="89798"/>
                </a:lnTo>
                <a:lnTo>
                  <a:pt x="158643" y="91576"/>
                </a:lnTo>
                <a:lnTo>
                  <a:pt x="159002" y="92284"/>
                </a:lnTo>
                <a:lnTo>
                  <a:pt x="159002" y="95737"/>
                </a:lnTo>
                <a:lnTo>
                  <a:pt x="158643" y="97802"/>
                </a:lnTo>
                <a:lnTo>
                  <a:pt x="157954" y="102016"/>
                </a:lnTo>
                <a:lnTo>
                  <a:pt x="155508" y="106856"/>
                </a:lnTo>
                <a:lnTo>
                  <a:pt x="148909" y="112077"/>
                </a:lnTo>
                <a:lnTo>
                  <a:pt x="162283" y="112077"/>
                </a:lnTo>
                <a:lnTo>
                  <a:pt x="171531" y="81823"/>
                </a:lnTo>
                <a:lnTo>
                  <a:pt x="171531" y="78709"/>
                </a:lnTo>
                <a:lnTo>
                  <a:pt x="164881" y="77332"/>
                </a:lnTo>
                <a:lnTo>
                  <a:pt x="161418" y="76931"/>
                </a:lnTo>
                <a:lnTo>
                  <a:pt x="158643" y="75544"/>
                </a:lnTo>
                <a:lnTo>
                  <a:pt x="157604" y="70662"/>
                </a:lnTo>
                <a:lnTo>
                  <a:pt x="156133" y="63209"/>
                </a:lnTo>
                <a:lnTo>
                  <a:pt x="155667" y="60151"/>
                </a:lnTo>
                <a:close/>
              </a:path>
              <a:path w="216534" h="119380">
                <a:moveTo>
                  <a:pt x="70218" y="73150"/>
                </a:moveTo>
                <a:lnTo>
                  <a:pt x="45645" y="73150"/>
                </a:lnTo>
                <a:lnTo>
                  <a:pt x="46580" y="74497"/>
                </a:lnTo>
                <a:lnTo>
                  <a:pt x="47443" y="75843"/>
                </a:lnTo>
                <a:lnTo>
                  <a:pt x="48009" y="76931"/>
                </a:lnTo>
                <a:lnTo>
                  <a:pt x="52901" y="84578"/>
                </a:lnTo>
                <a:lnTo>
                  <a:pt x="57043" y="90516"/>
                </a:lnTo>
                <a:lnTo>
                  <a:pt x="64022" y="93271"/>
                </a:lnTo>
                <a:lnTo>
                  <a:pt x="66797" y="94690"/>
                </a:lnTo>
                <a:lnTo>
                  <a:pt x="68544" y="95737"/>
                </a:lnTo>
                <a:lnTo>
                  <a:pt x="69562" y="96817"/>
                </a:lnTo>
                <a:lnTo>
                  <a:pt x="70621" y="97802"/>
                </a:lnTo>
                <a:lnTo>
                  <a:pt x="70520" y="101615"/>
                </a:lnTo>
                <a:lnTo>
                  <a:pt x="70302" y="103003"/>
                </a:lnTo>
                <a:lnTo>
                  <a:pt x="70302" y="105829"/>
                </a:lnTo>
                <a:lnTo>
                  <a:pt x="69223" y="108234"/>
                </a:lnTo>
                <a:lnTo>
                  <a:pt x="66437" y="109323"/>
                </a:lnTo>
                <a:lnTo>
                  <a:pt x="61905" y="111028"/>
                </a:lnTo>
                <a:lnTo>
                  <a:pt x="77008" y="111028"/>
                </a:lnTo>
                <a:lnTo>
                  <a:pt x="78246" y="106856"/>
                </a:lnTo>
                <a:lnTo>
                  <a:pt x="79333" y="100173"/>
                </a:lnTo>
                <a:lnTo>
                  <a:pt x="79583" y="95408"/>
                </a:lnTo>
                <a:lnTo>
                  <a:pt x="79676" y="82830"/>
                </a:lnTo>
                <a:lnTo>
                  <a:pt x="74444" y="80786"/>
                </a:lnTo>
                <a:lnTo>
                  <a:pt x="72697" y="79696"/>
                </a:lnTo>
                <a:lnTo>
                  <a:pt x="70949" y="75544"/>
                </a:lnTo>
                <a:lnTo>
                  <a:pt x="70218" y="73150"/>
                </a:lnTo>
                <a:close/>
              </a:path>
              <a:path w="216534" h="119380">
                <a:moveTo>
                  <a:pt x="120387" y="12241"/>
                </a:moveTo>
                <a:lnTo>
                  <a:pt x="118363" y="12241"/>
                </a:lnTo>
                <a:lnTo>
                  <a:pt x="116533" y="12457"/>
                </a:lnTo>
                <a:lnTo>
                  <a:pt x="103599" y="14904"/>
                </a:lnTo>
                <a:lnTo>
                  <a:pt x="92009" y="18094"/>
                </a:lnTo>
                <a:lnTo>
                  <a:pt x="79826" y="21276"/>
                </a:lnTo>
                <a:lnTo>
                  <a:pt x="66797" y="23382"/>
                </a:lnTo>
                <a:lnTo>
                  <a:pt x="57043" y="23382"/>
                </a:lnTo>
                <a:lnTo>
                  <a:pt x="51010" y="28632"/>
                </a:lnTo>
                <a:lnTo>
                  <a:pt x="41009" y="37470"/>
                </a:lnTo>
                <a:lnTo>
                  <a:pt x="29580" y="47387"/>
                </a:lnTo>
                <a:lnTo>
                  <a:pt x="29693" y="47623"/>
                </a:lnTo>
                <a:lnTo>
                  <a:pt x="22125" y="54510"/>
                </a:lnTo>
                <a:lnTo>
                  <a:pt x="22045" y="55731"/>
                </a:lnTo>
                <a:lnTo>
                  <a:pt x="22769" y="61885"/>
                </a:lnTo>
                <a:lnTo>
                  <a:pt x="23299" y="67938"/>
                </a:lnTo>
                <a:lnTo>
                  <a:pt x="23426" y="70662"/>
                </a:lnTo>
                <a:lnTo>
                  <a:pt x="23551" y="89489"/>
                </a:lnTo>
                <a:lnTo>
                  <a:pt x="23290" y="92284"/>
                </a:lnTo>
                <a:lnTo>
                  <a:pt x="23184" y="96817"/>
                </a:lnTo>
                <a:lnTo>
                  <a:pt x="22951" y="99211"/>
                </a:lnTo>
                <a:lnTo>
                  <a:pt x="22252" y="102016"/>
                </a:lnTo>
                <a:lnTo>
                  <a:pt x="21224" y="104749"/>
                </a:lnTo>
                <a:lnTo>
                  <a:pt x="20535" y="107216"/>
                </a:lnTo>
                <a:lnTo>
                  <a:pt x="18449" y="109323"/>
                </a:lnTo>
                <a:lnTo>
                  <a:pt x="14944" y="109662"/>
                </a:lnTo>
                <a:lnTo>
                  <a:pt x="11840" y="110350"/>
                </a:lnTo>
                <a:lnTo>
                  <a:pt x="28826" y="110350"/>
                </a:lnTo>
                <a:lnTo>
                  <a:pt x="29919" y="107915"/>
                </a:lnTo>
                <a:lnTo>
                  <a:pt x="31666" y="105469"/>
                </a:lnTo>
                <a:lnTo>
                  <a:pt x="33054" y="101615"/>
                </a:lnTo>
                <a:lnTo>
                  <a:pt x="34421" y="99211"/>
                </a:lnTo>
                <a:lnTo>
                  <a:pt x="35850" y="96817"/>
                </a:lnTo>
                <a:lnTo>
                  <a:pt x="37206" y="93271"/>
                </a:lnTo>
                <a:lnTo>
                  <a:pt x="37926" y="90877"/>
                </a:lnTo>
                <a:lnTo>
                  <a:pt x="38265" y="88431"/>
                </a:lnTo>
                <a:lnTo>
                  <a:pt x="39324" y="85985"/>
                </a:lnTo>
                <a:lnTo>
                  <a:pt x="39673" y="84269"/>
                </a:lnTo>
                <a:lnTo>
                  <a:pt x="41050" y="80436"/>
                </a:lnTo>
                <a:lnTo>
                  <a:pt x="43127" y="76931"/>
                </a:lnTo>
                <a:lnTo>
                  <a:pt x="44535" y="74876"/>
                </a:lnTo>
                <a:lnTo>
                  <a:pt x="44853" y="74239"/>
                </a:lnTo>
                <a:lnTo>
                  <a:pt x="45346" y="73620"/>
                </a:lnTo>
                <a:lnTo>
                  <a:pt x="45645" y="73150"/>
                </a:lnTo>
                <a:lnTo>
                  <a:pt x="70218" y="73150"/>
                </a:lnTo>
                <a:lnTo>
                  <a:pt x="69562" y="71002"/>
                </a:lnTo>
                <a:lnTo>
                  <a:pt x="69593" y="68618"/>
                </a:lnTo>
                <a:lnTo>
                  <a:pt x="76496" y="65976"/>
                </a:lnTo>
                <a:lnTo>
                  <a:pt x="83748" y="62439"/>
                </a:lnTo>
                <a:lnTo>
                  <a:pt x="91351" y="57958"/>
                </a:lnTo>
                <a:lnTo>
                  <a:pt x="99307" y="52484"/>
                </a:lnTo>
                <a:lnTo>
                  <a:pt x="154331" y="52484"/>
                </a:lnTo>
                <a:lnTo>
                  <a:pt x="152705" y="45543"/>
                </a:lnTo>
                <a:lnTo>
                  <a:pt x="148909" y="37286"/>
                </a:lnTo>
                <a:lnTo>
                  <a:pt x="161219" y="37286"/>
                </a:lnTo>
                <a:lnTo>
                  <a:pt x="157604" y="33451"/>
                </a:lnTo>
                <a:lnTo>
                  <a:pt x="151713" y="27117"/>
                </a:lnTo>
                <a:lnTo>
                  <a:pt x="146731" y="22411"/>
                </a:lnTo>
                <a:lnTo>
                  <a:pt x="122422" y="12303"/>
                </a:lnTo>
                <a:lnTo>
                  <a:pt x="120387" y="12241"/>
                </a:lnTo>
                <a:close/>
              </a:path>
              <a:path w="216534" h="119380">
                <a:moveTo>
                  <a:pt x="154331" y="52484"/>
                </a:moveTo>
                <a:lnTo>
                  <a:pt x="99307" y="52484"/>
                </a:lnTo>
                <a:lnTo>
                  <a:pt x="99410" y="55372"/>
                </a:lnTo>
                <a:lnTo>
                  <a:pt x="114097" y="90516"/>
                </a:lnTo>
                <a:lnTo>
                  <a:pt x="116204" y="92962"/>
                </a:lnTo>
                <a:lnTo>
                  <a:pt x="116365" y="93651"/>
                </a:lnTo>
                <a:lnTo>
                  <a:pt x="116414" y="95737"/>
                </a:lnTo>
                <a:lnTo>
                  <a:pt x="115156" y="99211"/>
                </a:lnTo>
                <a:lnTo>
                  <a:pt x="114097" y="100979"/>
                </a:lnTo>
                <a:lnTo>
                  <a:pt x="112031" y="105469"/>
                </a:lnTo>
                <a:lnTo>
                  <a:pt x="107509" y="109323"/>
                </a:lnTo>
                <a:lnTo>
                  <a:pt x="104035" y="109662"/>
                </a:lnTo>
                <a:lnTo>
                  <a:pt x="99523" y="110350"/>
                </a:lnTo>
                <a:lnTo>
                  <a:pt x="118627" y="110350"/>
                </a:lnTo>
                <a:lnTo>
                  <a:pt x="123278" y="103699"/>
                </a:lnTo>
                <a:lnTo>
                  <a:pt x="127885" y="97243"/>
                </a:lnTo>
                <a:lnTo>
                  <a:pt x="131159" y="91925"/>
                </a:lnTo>
                <a:lnTo>
                  <a:pt x="132896" y="87362"/>
                </a:lnTo>
                <a:lnTo>
                  <a:pt x="132896" y="85636"/>
                </a:lnTo>
                <a:lnTo>
                  <a:pt x="129391" y="84269"/>
                </a:lnTo>
                <a:lnTo>
                  <a:pt x="123162" y="80786"/>
                </a:lnTo>
                <a:lnTo>
                  <a:pt x="127541" y="60151"/>
                </a:lnTo>
                <a:lnTo>
                  <a:pt x="155667" y="60151"/>
                </a:lnTo>
                <a:lnTo>
                  <a:pt x="154806" y="54510"/>
                </a:lnTo>
                <a:lnTo>
                  <a:pt x="154331" y="52484"/>
                </a:lnTo>
                <a:close/>
              </a:path>
              <a:path w="216534" h="119380">
                <a:moveTo>
                  <a:pt x="161219" y="37286"/>
                </a:moveTo>
                <a:lnTo>
                  <a:pt x="148909" y="37286"/>
                </a:lnTo>
                <a:lnTo>
                  <a:pt x="154491" y="43347"/>
                </a:lnTo>
                <a:lnTo>
                  <a:pt x="194518" y="60344"/>
                </a:lnTo>
                <a:lnTo>
                  <a:pt x="204367" y="56799"/>
                </a:lnTo>
                <a:lnTo>
                  <a:pt x="208427" y="52999"/>
                </a:lnTo>
                <a:lnTo>
                  <a:pt x="191650" y="52999"/>
                </a:lnTo>
                <a:lnTo>
                  <a:pt x="184076" y="52361"/>
                </a:lnTo>
                <a:lnTo>
                  <a:pt x="176413" y="49473"/>
                </a:lnTo>
                <a:lnTo>
                  <a:pt x="170144" y="46360"/>
                </a:lnTo>
                <a:lnTo>
                  <a:pt x="163514" y="39720"/>
                </a:lnTo>
                <a:lnTo>
                  <a:pt x="161219" y="37286"/>
                </a:lnTo>
                <a:close/>
              </a:path>
              <a:path w="216534" h="119380">
                <a:moveTo>
                  <a:pt x="207199" y="14687"/>
                </a:moveTo>
                <a:lnTo>
                  <a:pt x="199005" y="14687"/>
                </a:lnTo>
                <a:lnTo>
                  <a:pt x="205984" y="19887"/>
                </a:lnTo>
                <a:lnTo>
                  <a:pt x="208430" y="27194"/>
                </a:lnTo>
                <a:lnTo>
                  <a:pt x="210784" y="34500"/>
                </a:lnTo>
                <a:lnTo>
                  <a:pt x="208430" y="42526"/>
                </a:lnTo>
                <a:lnTo>
                  <a:pt x="204596" y="46360"/>
                </a:lnTo>
                <a:lnTo>
                  <a:pt x="198650" y="51096"/>
                </a:lnTo>
                <a:lnTo>
                  <a:pt x="191650" y="52999"/>
                </a:lnTo>
                <a:lnTo>
                  <a:pt x="208427" y="52999"/>
                </a:lnTo>
                <a:lnTo>
                  <a:pt x="211832" y="49812"/>
                </a:lnTo>
                <a:lnTo>
                  <a:pt x="214836" y="43162"/>
                </a:lnTo>
                <a:lnTo>
                  <a:pt x="216167" y="36542"/>
                </a:lnTo>
                <a:lnTo>
                  <a:pt x="216122" y="30385"/>
                </a:lnTo>
                <a:lnTo>
                  <a:pt x="214998" y="25128"/>
                </a:lnTo>
                <a:lnTo>
                  <a:pt x="210999" y="18023"/>
                </a:lnTo>
                <a:lnTo>
                  <a:pt x="207199" y="14687"/>
                </a:lnTo>
                <a:close/>
              </a:path>
              <a:path w="216534" h="119380">
                <a:moveTo>
                  <a:pt x="157954" y="3887"/>
                </a:moveTo>
                <a:lnTo>
                  <a:pt x="160466" y="16832"/>
                </a:lnTo>
                <a:lnTo>
                  <a:pt x="168952" y="23683"/>
                </a:lnTo>
                <a:lnTo>
                  <a:pt x="179334" y="23426"/>
                </a:lnTo>
                <a:lnTo>
                  <a:pt x="187534" y="15047"/>
                </a:lnTo>
                <a:lnTo>
                  <a:pt x="199005" y="14687"/>
                </a:lnTo>
                <a:lnTo>
                  <a:pt x="207199" y="14687"/>
                </a:lnTo>
                <a:lnTo>
                  <a:pt x="206403" y="13989"/>
                </a:lnTo>
                <a:lnTo>
                  <a:pt x="175324" y="13989"/>
                </a:lnTo>
                <a:lnTo>
                  <a:pt x="166660" y="13660"/>
                </a:lnTo>
                <a:lnTo>
                  <a:pt x="163864" y="10166"/>
                </a:lnTo>
                <a:lnTo>
                  <a:pt x="157954" y="3887"/>
                </a:lnTo>
                <a:close/>
              </a:path>
              <a:path w="216534" h="119380">
                <a:moveTo>
                  <a:pt x="173965" y="0"/>
                </a:moveTo>
                <a:lnTo>
                  <a:pt x="167905" y="2028"/>
                </a:lnTo>
                <a:lnTo>
                  <a:pt x="163864" y="5315"/>
                </a:lnTo>
                <a:lnTo>
                  <a:pt x="167708" y="8788"/>
                </a:lnTo>
                <a:lnTo>
                  <a:pt x="170781" y="10166"/>
                </a:lnTo>
                <a:lnTo>
                  <a:pt x="175324" y="10875"/>
                </a:lnTo>
                <a:lnTo>
                  <a:pt x="175324" y="13989"/>
                </a:lnTo>
                <a:lnTo>
                  <a:pt x="206403" y="13989"/>
                </a:lnTo>
                <a:lnTo>
                  <a:pt x="204877" y="12650"/>
                </a:lnTo>
                <a:lnTo>
                  <a:pt x="196866" y="9431"/>
                </a:lnTo>
                <a:lnTo>
                  <a:pt x="187195" y="8788"/>
                </a:lnTo>
                <a:lnTo>
                  <a:pt x="180806" y="1497"/>
                </a:lnTo>
                <a:lnTo>
                  <a:pt x="173965" y="0"/>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9" name="object 9"/>
          <p:cNvSpPr/>
          <p:nvPr/>
        </p:nvSpPr>
        <p:spPr>
          <a:xfrm>
            <a:off x="2147943" y="2642388"/>
            <a:ext cx="388620" cy="341630"/>
          </a:xfrm>
          <a:custGeom>
            <a:avLst/>
            <a:gdLst/>
            <a:ahLst/>
            <a:cxnLst/>
            <a:rect l="l" t="t" r="r" b="b"/>
            <a:pathLst>
              <a:path w="388619" h="341630">
                <a:moveTo>
                  <a:pt x="71824" y="297179"/>
                </a:moveTo>
                <a:lnTo>
                  <a:pt x="53580" y="297179"/>
                </a:lnTo>
                <a:lnTo>
                  <a:pt x="53580" y="304800"/>
                </a:lnTo>
                <a:lnTo>
                  <a:pt x="22109" y="334009"/>
                </a:lnTo>
                <a:lnTo>
                  <a:pt x="22109" y="341629"/>
                </a:lnTo>
                <a:lnTo>
                  <a:pt x="71824" y="297179"/>
                </a:lnTo>
                <a:close/>
              </a:path>
              <a:path w="388619" h="341630">
                <a:moveTo>
                  <a:pt x="116482" y="0"/>
                </a:moveTo>
                <a:lnTo>
                  <a:pt x="112978" y="1269"/>
                </a:lnTo>
                <a:lnTo>
                  <a:pt x="107736" y="1269"/>
                </a:lnTo>
                <a:lnTo>
                  <a:pt x="102915" y="5079"/>
                </a:lnTo>
                <a:lnTo>
                  <a:pt x="59887" y="46989"/>
                </a:lnTo>
                <a:lnTo>
                  <a:pt x="25315" y="102869"/>
                </a:lnTo>
                <a:lnTo>
                  <a:pt x="4781" y="165100"/>
                </a:lnTo>
                <a:lnTo>
                  <a:pt x="81" y="212089"/>
                </a:lnTo>
                <a:lnTo>
                  <a:pt x="0" y="217169"/>
                </a:lnTo>
                <a:lnTo>
                  <a:pt x="1874" y="246379"/>
                </a:lnTo>
                <a:lnTo>
                  <a:pt x="6971" y="275589"/>
                </a:lnTo>
                <a:lnTo>
                  <a:pt x="14054" y="300989"/>
                </a:lnTo>
                <a:lnTo>
                  <a:pt x="21965" y="321309"/>
                </a:lnTo>
                <a:lnTo>
                  <a:pt x="21841" y="318769"/>
                </a:lnTo>
                <a:lnTo>
                  <a:pt x="21790" y="308609"/>
                </a:lnTo>
                <a:lnTo>
                  <a:pt x="32660" y="265429"/>
                </a:lnTo>
                <a:lnTo>
                  <a:pt x="40321" y="251459"/>
                </a:lnTo>
                <a:lnTo>
                  <a:pt x="31904" y="240029"/>
                </a:lnTo>
                <a:lnTo>
                  <a:pt x="41395" y="240029"/>
                </a:lnTo>
                <a:lnTo>
                  <a:pt x="36446" y="228600"/>
                </a:lnTo>
                <a:lnTo>
                  <a:pt x="92542" y="228600"/>
                </a:lnTo>
                <a:lnTo>
                  <a:pt x="95823" y="220979"/>
                </a:lnTo>
                <a:lnTo>
                  <a:pt x="100927" y="210819"/>
                </a:lnTo>
                <a:lnTo>
                  <a:pt x="48277" y="210819"/>
                </a:lnTo>
                <a:lnTo>
                  <a:pt x="47907" y="207009"/>
                </a:lnTo>
                <a:lnTo>
                  <a:pt x="46509" y="205739"/>
                </a:lnTo>
                <a:lnTo>
                  <a:pt x="44104" y="204469"/>
                </a:lnTo>
                <a:lnTo>
                  <a:pt x="45696" y="200659"/>
                </a:lnTo>
                <a:lnTo>
                  <a:pt x="17987" y="200659"/>
                </a:lnTo>
                <a:lnTo>
                  <a:pt x="27209" y="151129"/>
                </a:lnTo>
                <a:lnTo>
                  <a:pt x="42700" y="109219"/>
                </a:lnTo>
                <a:lnTo>
                  <a:pt x="61063" y="76200"/>
                </a:lnTo>
                <a:lnTo>
                  <a:pt x="78906" y="53339"/>
                </a:lnTo>
                <a:lnTo>
                  <a:pt x="99047" y="53339"/>
                </a:lnTo>
                <a:lnTo>
                  <a:pt x="106464" y="41909"/>
                </a:lnTo>
                <a:lnTo>
                  <a:pt x="114870" y="29209"/>
                </a:lnTo>
                <a:lnTo>
                  <a:pt x="120984" y="20319"/>
                </a:lnTo>
                <a:lnTo>
                  <a:pt x="123430" y="16509"/>
                </a:lnTo>
                <a:lnTo>
                  <a:pt x="123770" y="15239"/>
                </a:lnTo>
                <a:lnTo>
                  <a:pt x="121313" y="6350"/>
                </a:lnTo>
                <a:lnTo>
                  <a:pt x="119936" y="1269"/>
                </a:lnTo>
                <a:lnTo>
                  <a:pt x="116482" y="0"/>
                </a:lnTo>
                <a:close/>
              </a:path>
              <a:path w="388619" h="341630">
                <a:moveTo>
                  <a:pt x="79310" y="247650"/>
                </a:moveTo>
                <a:lnTo>
                  <a:pt x="73183" y="247650"/>
                </a:lnTo>
                <a:lnTo>
                  <a:pt x="66346" y="250189"/>
                </a:lnTo>
                <a:lnTo>
                  <a:pt x="83767" y="256539"/>
                </a:lnTo>
                <a:lnTo>
                  <a:pt x="61823" y="257809"/>
                </a:lnTo>
                <a:lnTo>
                  <a:pt x="61823" y="280669"/>
                </a:lnTo>
                <a:lnTo>
                  <a:pt x="35737" y="303529"/>
                </a:lnTo>
                <a:lnTo>
                  <a:pt x="35737" y="312419"/>
                </a:lnTo>
                <a:lnTo>
                  <a:pt x="53580" y="297179"/>
                </a:lnTo>
                <a:lnTo>
                  <a:pt x="71916" y="297179"/>
                </a:lnTo>
                <a:lnTo>
                  <a:pt x="77837" y="293369"/>
                </a:lnTo>
                <a:lnTo>
                  <a:pt x="80283" y="290829"/>
                </a:lnTo>
                <a:lnTo>
                  <a:pt x="83767" y="288289"/>
                </a:lnTo>
                <a:lnTo>
                  <a:pt x="87909" y="285750"/>
                </a:lnTo>
                <a:lnTo>
                  <a:pt x="112430" y="285750"/>
                </a:lnTo>
                <a:lnTo>
                  <a:pt x="125433" y="275589"/>
                </a:lnTo>
                <a:lnTo>
                  <a:pt x="147125" y="261619"/>
                </a:lnTo>
                <a:lnTo>
                  <a:pt x="166933" y="251459"/>
                </a:lnTo>
                <a:lnTo>
                  <a:pt x="87580" y="251459"/>
                </a:lnTo>
                <a:lnTo>
                  <a:pt x="84264" y="248919"/>
                </a:lnTo>
                <a:lnTo>
                  <a:pt x="79310" y="247650"/>
                </a:lnTo>
                <a:close/>
              </a:path>
              <a:path w="388619" h="341630">
                <a:moveTo>
                  <a:pt x="112430" y="285750"/>
                </a:moveTo>
                <a:lnTo>
                  <a:pt x="87909" y="285750"/>
                </a:lnTo>
                <a:lnTo>
                  <a:pt x="88629" y="289559"/>
                </a:lnTo>
                <a:lnTo>
                  <a:pt x="89307" y="293369"/>
                </a:lnTo>
                <a:lnTo>
                  <a:pt x="90355" y="297179"/>
                </a:lnTo>
                <a:lnTo>
                  <a:pt x="94868" y="300989"/>
                </a:lnTo>
                <a:lnTo>
                  <a:pt x="104303" y="292100"/>
                </a:lnTo>
                <a:lnTo>
                  <a:pt x="112430" y="285750"/>
                </a:lnTo>
                <a:close/>
              </a:path>
              <a:path w="388619" h="341630">
                <a:moveTo>
                  <a:pt x="231582" y="238759"/>
                </a:moveTo>
                <a:lnTo>
                  <a:pt x="192314" y="238759"/>
                </a:lnTo>
                <a:lnTo>
                  <a:pt x="177633" y="248919"/>
                </a:lnTo>
                <a:lnTo>
                  <a:pt x="160884" y="259079"/>
                </a:lnTo>
                <a:lnTo>
                  <a:pt x="145314" y="269239"/>
                </a:lnTo>
                <a:lnTo>
                  <a:pt x="134171" y="279400"/>
                </a:lnTo>
                <a:lnTo>
                  <a:pt x="132382" y="284479"/>
                </a:lnTo>
                <a:lnTo>
                  <a:pt x="133394" y="289559"/>
                </a:lnTo>
                <a:lnTo>
                  <a:pt x="136624" y="292100"/>
                </a:lnTo>
                <a:lnTo>
                  <a:pt x="141489" y="292100"/>
                </a:lnTo>
                <a:lnTo>
                  <a:pt x="151994" y="285750"/>
                </a:lnTo>
                <a:lnTo>
                  <a:pt x="162861" y="283209"/>
                </a:lnTo>
                <a:lnTo>
                  <a:pt x="172878" y="281939"/>
                </a:lnTo>
                <a:lnTo>
                  <a:pt x="184986" y="281939"/>
                </a:lnTo>
                <a:lnTo>
                  <a:pt x="189550" y="279400"/>
                </a:lnTo>
                <a:lnTo>
                  <a:pt x="191975" y="275589"/>
                </a:lnTo>
                <a:lnTo>
                  <a:pt x="194360" y="271779"/>
                </a:lnTo>
                <a:lnTo>
                  <a:pt x="194360" y="269239"/>
                </a:lnTo>
                <a:lnTo>
                  <a:pt x="188830" y="267969"/>
                </a:lnTo>
                <a:lnTo>
                  <a:pt x="220419" y="259079"/>
                </a:lnTo>
                <a:lnTo>
                  <a:pt x="233077" y="256539"/>
                </a:lnTo>
                <a:lnTo>
                  <a:pt x="248330" y="255269"/>
                </a:lnTo>
                <a:lnTo>
                  <a:pt x="254559" y="255269"/>
                </a:lnTo>
                <a:lnTo>
                  <a:pt x="258393" y="251459"/>
                </a:lnTo>
                <a:lnTo>
                  <a:pt x="260227" y="242569"/>
                </a:lnTo>
                <a:lnTo>
                  <a:pt x="220816" y="242569"/>
                </a:lnTo>
                <a:lnTo>
                  <a:pt x="231582" y="238759"/>
                </a:lnTo>
                <a:close/>
              </a:path>
              <a:path w="388619" h="341630">
                <a:moveTo>
                  <a:pt x="235171" y="237489"/>
                </a:moveTo>
                <a:lnTo>
                  <a:pt x="76829" y="237489"/>
                </a:lnTo>
                <a:lnTo>
                  <a:pt x="79933" y="238759"/>
                </a:lnTo>
                <a:lnTo>
                  <a:pt x="82719" y="240029"/>
                </a:lnTo>
                <a:lnTo>
                  <a:pt x="88629" y="243839"/>
                </a:lnTo>
                <a:lnTo>
                  <a:pt x="87909" y="250189"/>
                </a:lnTo>
                <a:lnTo>
                  <a:pt x="87580" y="251459"/>
                </a:lnTo>
                <a:lnTo>
                  <a:pt x="166933" y="251459"/>
                </a:lnTo>
                <a:lnTo>
                  <a:pt x="169409" y="250189"/>
                </a:lnTo>
                <a:lnTo>
                  <a:pt x="192314" y="238759"/>
                </a:lnTo>
                <a:lnTo>
                  <a:pt x="231582" y="238759"/>
                </a:lnTo>
                <a:lnTo>
                  <a:pt x="235171" y="237489"/>
                </a:lnTo>
                <a:close/>
              </a:path>
              <a:path w="388619" h="341630">
                <a:moveTo>
                  <a:pt x="41395" y="240029"/>
                </a:moveTo>
                <a:lnTo>
                  <a:pt x="31904" y="240029"/>
                </a:lnTo>
                <a:lnTo>
                  <a:pt x="43045" y="243839"/>
                </a:lnTo>
                <a:lnTo>
                  <a:pt x="41395" y="240029"/>
                </a:lnTo>
                <a:close/>
              </a:path>
              <a:path w="388619" h="341630">
                <a:moveTo>
                  <a:pt x="252144" y="238759"/>
                </a:moveTo>
                <a:lnTo>
                  <a:pt x="246033" y="238759"/>
                </a:lnTo>
                <a:lnTo>
                  <a:pt x="238449" y="240029"/>
                </a:lnTo>
                <a:lnTo>
                  <a:pt x="220816" y="242569"/>
                </a:lnTo>
                <a:lnTo>
                  <a:pt x="260227" y="242569"/>
                </a:lnTo>
                <a:lnTo>
                  <a:pt x="260489" y="241300"/>
                </a:lnTo>
                <a:lnTo>
                  <a:pt x="258064" y="240029"/>
                </a:lnTo>
                <a:lnTo>
                  <a:pt x="252144" y="238759"/>
                </a:lnTo>
                <a:close/>
              </a:path>
              <a:path w="388619" h="341630">
                <a:moveTo>
                  <a:pt x="92542" y="228600"/>
                </a:moveTo>
                <a:lnTo>
                  <a:pt x="36446" y="228600"/>
                </a:lnTo>
                <a:lnTo>
                  <a:pt x="44833" y="229869"/>
                </a:lnTo>
                <a:lnTo>
                  <a:pt x="51329" y="238759"/>
                </a:lnTo>
                <a:lnTo>
                  <a:pt x="55379" y="234950"/>
                </a:lnTo>
                <a:lnTo>
                  <a:pt x="63612" y="232409"/>
                </a:lnTo>
                <a:lnTo>
                  <a:pt x="90902" y="232409"/>
                </a:lnTo>
                <a:lnTo>
                  <a:pt x="92542" y="228600"/>
                </a:lnTo>
                <a:close/>
              </a:path>
              <a:path w="388619" h="341630">
                <a:moveTo>
                  <a:pt x="90902" y="232409"/>
                </a:moveTo>
                <a:lnTo>
                  <a:pt x="63612" y="232409"/>
                </a:lnTo>
                <a:lnTo>
                  <a:pt x="71577" y="238759"/>
                </a:lnTo>
                <a:lnTo>
                  <a:pt x="76829" y="237489"/>
                </a:lnTo>
                <a:lnTo>
                  <a:pt x="235171" y="237489"/>
                </a:lnTo>
                <a:lnTo>
                  <a:pt x="238760" y="236219"/>
                </a:lnTo>
                <a:lnTo>
                  <a:pt x="96399" y="236219"/>
                </a:lnTo>
                <a:lnTo>
                  <a:pt x="94580" y="233679"/>
                </a:lnTo>
                <a:lnTo>
                  <a:pt x="90355" y="233679"/>
                </a:lnTo>
                <a:lnTo>
                  <a:pt x="90902" y="232409"/>
                </a:lnTo>
                <a:close/>
              </a:path>
              <a:path w="388619" h="341630">
                <a:moveTo>
                  <a:pt x="332529" y="78739"/>
                </a:moveTo>
                <a:lnTo>
                  <a:pt x="328017" y="80009"/>
                </a:lnTo>
                <a:lnTo>
                  <a:pt x="323664" y="80009"/>
                </a:lnTo>
                <a:lnTo>
                  <a:pt x="317667" y="82550"/>
                </a:lnTo>
                <a:lnTo>
                  <a:pt x="310305" y="85089"/>
                </a:lnTo>
                <a:lnTo>
                  <a:pt x="301859" y="87629"/>
                </a:lnTo>
                <a:lnTo>
                  <a:pt x="282235" y="96519"/>
                </a:lnTo>
                <a:lnTo>
                  <a:pt x="232815" y="121919"/>
                </a:lnTo>
                <a:lnTo>
                  <a:pt x="179168" y="158750"/>
                </a:lnTo>
                <a:lnTo>
                  <a:pt x="138019" y="193039"/>
                </a:lnTo>
                <a:lnTo>
                  <a:pt x="118877" y="212089"/>
                </a:lnTo>
                <a:lnTo>
                  <a:pt x="113670" y="217169"/>
                </a:lnTo>
                <a:lnTo>
                  <a:pt x="108135" y="223519"/>
                </a:lnTo>
                <a:lnTo>
                  <a:pt x="102352" y="229869"/>
                </a:lnTo>
                <a:lnTo>
                  <a:pt x="96399" y="236219"/>
                </a:lnTo>
                <a:lnTo>
                  <a:pt x="238760" y="236219"/>
                </a:lnTo>
                <a:lnTo>
                  <a:pt x="242349" y="234950"/>
                </a:lnTo>
                <a:lnTo>
                  <a:pt x="287216" y="222250"/>
                </a:lnTo>
                <a:lnTo>
                  <a:pt x="292452" y="220979"/>
                </a:lnTo>
                <a:lnTo>
                  <a:pt x="136278" y="220979"/>
                </a:lnTo>
                <a:lnTo>
                  <a:pt x="170203" y="191769"/>
                </a:lnTo>
                <a:lnTo>
                  <a:pt x="209826" y="163829"/>
                </a:lnTo>
                <a:lnTo>
                  <a:pt x="255119" y="139700"/>
                </a:lnTo>
                <a:lnTo>
                  <a:pt x="306052" y="121919"/>
                </a:lnTo>
                <a:lnTo>
                  <a:pt x="343391" y="121919"/>
                </a:lnTo>
                <a:lnTo>
                  <a:pt x="349718" y="119379"/>
                </a:lnTo>
                <a:lnTo>
                  <a:pt x="363443" y="115569"/>
                </a:lnTo>
                <a:lnTo>
                  <a:pt x="378400" y="111759"/>
                </a:lnTo>
                <a:lnTo>
                  <a:pt x="385749" y="110489"/>
                </a:lnTo>
                <a:lnTo>
                  <a:pt x="387126" y="107950"/>
                </a:lnTo>
                <a:lnTo>
                  <a:pt x="387296" y="105409"/>
                </a:lnTo>
                <a:lnTo>
                  <a:pt x="305004" y="105409"/>
                </a:lnTo>
                <a:lnTo>
                  <a:pt x="315930" y="100329"/>
                </a:lnTo>
                <a:lnTo>
                  <a:pt x="323462" y="96519"/>
                </a:lnTo>
                <a:lnTo>
                  <a:pt x="328903" y="93979"/>
                </a:lnTo>
                <a:lnTo>
                  <a:pt x="333557" y="91439"/>
                </a:lnTo>
                <a:lnTo>
                  <a:pt x="335263" y="90169"/>
                </a:lnTo>
                <a:lnTo>
                  <a:pt x="336332" y="87629"/>
                </a:lnTo>
                <a:lnTo>
                  <a:pt x="336332" y="80009"/>
                </a:lnTo>
                <a:lnTo>
                  <a:pt x="332529" y="78739"/>
                </a:lnTo>
                <a:close/>
              </a:path>
              <a:path w="388619" h="341630">
                <a:moveTo>
                  <a:pt x="93490" y="232409"/>
                </a:moveTo>
                <a:lnTo>
                  <a:pt x="90355" y="233679"/>
                </a:lnTo>
                <a:lnTo>
                  <a:pt x="94580" y="233679"/>
                </a:lnTo>
                <a:lnTo>
                  <a:pt x="93490" y="232409"/>
                </a:lnTo>
                <a:close/>
              </a:path>
              <a:path w="388619" h="341630">
                <a:moveTo>
                  <a:pt x="343391" y="121919"/>
                </a:moveTo>
                <a:lnTo>
                  <a:pt x="306052" y="121919"/>
                </a:lnTo>
                <a:lnTo>
                  <a:pt x="257670" y="143509"/>
                </a:lnTo>
                <a:lnTo>
                  <a:pt x="208265" y="171450"/>
                </a:lnTo>
                <a:lnTo>
                  <a:pt x="165310" y="199389"/>
                </a:lnTo>
                <a:lnTo>
                  <a:pt x="136278" y="220979"/>
                </a:lnTo>
                <a:lnTo>
                  <a:pt x="292452" y="220979"/>
                </a:lnTo>
                <a:lnTo>
                  <a:pt x="308159" y="217169"/>
                </a:lnTo>
                <a:lnTo>
                  <a:pt x="214217" y="217169"/>
                </a:lnTo>
                <a:lnTo>
                  <a:pt x="242121" y="203200"/>
                </a:lnTo>
                <a:lnTo>
                  <a:pt x="266267" y="193039"/>
                </a:lnTo>
                <a:lnTo>
                  <a:pt x="289698" y="184150"/>
                </a:lnTo>
                <a:lnTo>
                  <a:pt x="315457" y="177800"/>
                </a:lnTo>
                <a:lnTo>
                  <a:pt x="325550" y="173989"/>
                </a:lnTo>
                <a:lnTo>
                  <a:pt x="327297" y="172719"/>
                </a:lnTo>
                <a:lnTo>
                  <a:pt x="327729" y="168909"/>
                </a:lnTo>
                <a:lnTo>
                  <a:pt x="278209" y="168909"/>
                </a:lnTo>
                <a:lnTo>
                  <a:pt x="297058" y="161289"/>
                </a:lnTo>
                <a:lnTo>
                  <a:pt x="315856" y="152400"/>
                </a:lnTo>
                <a:lnTo>
                  <a:pt x="333666" y="146050"/>
                </a:lnTo>
                <a:lnTo>
                  <a:pt x="349549" y="139700"/>
                </a:lnTo>
                <a:lnTo>
                  <a:pt x="353743" y="138429"/>
                </a:lnTo>
                <a:lnTo>
                  <a:pt x="356158" y="135889"/>
                </a:lnTo>
                <a:lnTo>
                  <a:pt x="356158" y="134619"/>
                </a:lnTo>
                <a:lnTo>
                  <a:pt x="312671" y="134619"/>
                </a:lnTo>
                <a:lnTo>
                  <a:pt x="333902" y="125729"/>
                </a:lnTo>
                <a:lnTo>
                  <a:pt x="343391" y="121919"/>
                </a:lnTo>
                <a:close/>
              </a:path>
              <a:path w="388619" h="341630">
                <a:moveTo>
                  <a:pt x="318910" y="201929"/>
                </a:moveTo>
                <a:lnTo>
                  <a:pt x="305364" y="201929"/>
                </a:lnTo>
                <a:lnTo>
                  <a:pt x="289166" y="203200"/>
                </a:lnTo>
                <a:lnTo>
                  <a:pt x="268929" y="204469"/>
                </a:lnTo>
                <a:lnTo>
                  <a:pt x="244122" y="209550"/>
                </a:lnTo>
                <a:lnTo>
                  <a:pt x="214217" y="217169"/>
                </a:lnTo>
                <a:lnTo>
                  <a:pt x="308159" y="217169"/>
                </a:lnTo>
                <a:lnTo>
                  <a:pt x="316526" y="214629"/>
                </a:lnTo>
                <a:lnTo>
                  <a:pt x="317574" y="212089"/>
                </a:lnTo>
                <a:lnTo>
                  <a:pt x="317903" y="207009"/>
                </a:lnTo>
                <a:lnTo>
                  <a:pt x="318910" y="201929"/>
                </a:lnTo>
                <a:close/>
              </a:path>
              <a:path w="388619" h="341630">
                <a:moveTo>
                  <a:pt x="95148" y="170179"/>
                </a:moveTo>
                <a:lnTo>
                  <a:pt x="63242" y="170179"/>
                </a:lnTo>
                <a:lnTo>
                  <a:pt x="57510" y="182879"/>
                </a:lnTo>
                <a:lnTo>
                  <a:pt x="53262" y="194309"/>
                </a:lnTo>
                <a:lnTo>
                  <a:pt x="50262" y="203200"/>
                </a:lnTo>
                <a:lnTo>
                  <a:pt x="48277" y="210819"/>
                </a:lnTo>
                <a:lnTo>
                  <a:pt x="100927" y="210819"/>
                </a:lnTo>
                <a:lnTo>
                  <a:pt x="102203" y="208279"/>
                </a:lnTo>
                <a:lnTo>
                  <a:pt x="103772" y="204469"/>
                </a:lnTo>
                <a:lnTo>
                  <a:pt x="82020" y="204469"/>
                </a:lnTo>
                <a:lnTo>
                  <a:pt x="89073" y="184150"/>
                </a:lnTo>
                <a:lnTo>
                  <a:pt x="95148" y="170179"/>
                </a:lnTo>
                <a:close/>
              </a:path>
              <a:path w="388619" h="341630">
                <a:moveTo>
                  <a:pt x="101487" y="182879"/>
                </a:moveTo>
                <a:lnTo>
                  <a:pt x="97643" y="186689"/>
                </a:lnTo>
                <a:lnTo>
                  <a:pt x="95237" y="187959"/>
                </a:lnTo>
                <a:lnTo>
                  <a:pt x="91445" y="193039"/>
                </a:lnTo>
                <a:lnTo>
                  <a:pt x="90355" y="194309"/>
                </a:lnTo>
                <a:lnTo>
                  <a:pt x="82020" y="204469"/>
                </a:lnTo>
                <a:lnTo>
                  <a:pt x="103772" y="204469"/>
                </a:lnTo>
                <a:lnTo>
                  <a:pt x="105341" y="200659"/>
                </a:lnTo>
                <a:lnTo>
                  <a:pt x="107407" y="194309"/>
                </a:lnTo>
                <a:lnTo>
                  <a:pt x="106369" y="190500"/>
                </a:lnTo>
                <a:lnTo>
                  <a:pt x="104303" y="187959"/>
                </a:lnTo>
                <a:lnTo>
                  <a:pt x="101487" y="182879"/>
                </a:lnTo>
                <a:close/>
              </a:path>
              <a:path w="388619" h="341630">
                <a:moveTo>
                  <a:pt x="99047" y="53339"/>
                </a:moveTo>
                <a:lnTo>
                  <a:pt x="78906" y="53339"/>
                </a:lnTo>
                <a:lnTo>
                  <a:pt x="57591" y="91439"/>
                </a:lnTo>
                <a:lnTo>
                  <a:pt x="40749" y="130809"/>
                </a:lnTo>
                <a:lnTo>
                  <a:pt x="27756" y="168909"/>
                </a:lnTo>
                <a:lnTo>
                  <a:pt x="17987" y="200659"/>
                </a:lnTo>
                <a:lnTo>
                  <a:pt x="45696" y="200659"/>
                </a:lnTo>
                <a:lnTo>
                  <a:pt x="47818" y="195579"/>
                </a:lnTo>
                <a:lnTo>
                  <a:pt x="51957" y="187959"/>
                </a:lnTo>
                <a:lnTo>
                  <a:pt x="56954" y="179069"/>
                </a:lnTo>
                <a:lnTo>
                  <a:pt x="63242" y="170179"/>
                </a:lnTo>
                <a:lnTo>
                  <a:pt x="95148" y="170179"/>
                </a:lnTo>
                <a:lnTo>
                  <a:pt x="101087" y="160019"/>
                </a:lnTo>
                <a:lnTo>
                  <a:pt x="107736" y="147319"/>
                </a:lnTo>
                <a:lnTo>
                  <a:pt x="90705" y="147319"/>
                </a:lnTo>
                <a:lnTo>
                  <a:pt x="98990" y="132079"/>
                </a:lnTo>
                <a:lnTo>
                  <a:pt x="113614" y="106679"/>
                </a:lnTo>
                <a:lnTo>
                  <a:pt x="114893" y="104139"/>
                </a:lnTo>
                <a:lnTo>
                  <a:pt x="93850" y="104139"/>
                </a:lnTo>
                <a:lnTo>
                  <a:pt x="104967" y="86359"/>
                </a:lnTo>
                <a:lnTo>
                  <a:pt x="113834" y="73659"/>
                </a:lnTo>
                <a:lnTo>
                  <a:pt x="89307" y="73659"/>
                </a:lnTo>
                <a:lnTo>
                  <a:pt x="97399" y="55879"/>
                </a:lnTo>
                <a:lnTo>
                  <a:pt x="99047" y="53339"/>
                </a:lnTo>
                <a:close/>
              </a:path>
              <a:path w="388619" h="341630">
                <a:moveTo>
                  <a:pt x="329713" y="161289"/>
                </a:moveTo>
                <a:lnTo>
                  <a:pt x="321387" y="161289"/>
                </a:lnTo>
                <a:lnTo>
                  <a:pt x="316024" y="162559"/>
                </a:lnTo>
                <a:lnTo>
                  <a:pt x="307387" y="162559"/>
                </a:lnTo>
                <a:lnTo>
                  <a:pt x="294956" y="165100"/>
                </a:lnTo>
                <a:lnTo>
                  <a:pt x="278209" y="168909"/>
                </a:lnTo>
                <a:lnTo>
                  <a:pt x="327729" y="168909"/>
                </a:lnTo>
                <a:lnTo>
                  <a:pt x="328017" y="166369"/>
                </a:lnTo>
                <a:lnTo>
                  <a:pt x="329713" y="161289"/>
                </a:lnTo>
                <a:close/>
              </a:path>
              <a:path w="388619" h="341630">
                <a:moveTo>
                  <a:pt x="104991" y="133350"/>
                </a:moveTo>
                <a:lnTo>
                  <a:pt x="102915" y="134619"/>
                </a:lnTo>
                <a:lnTo>
                  <a:pt x="99061" y="135889"/>
                </a:lnTo>
                <a:lnTo>
                  <a:pt x="98023" y="138429"/>
                </a:lnTo>
                <a:lnTo>
                  <a:pt x="90705" y="147319"/>
                </a:lnTo>
                <a:lnTo>
                  <a:pt x="107736" y="147319"/>
                </a:lnTo>
                <a:lnTo>
                  <a:pt x="108815" y="144779"/>
                </a:lnTo>
                <a:lnTo>
                  <a:pt x="108815" y="140969"/>
                </a:lnTo>
                <a:lnTo>
                  <a:pt x="107407" y="137159"/>
                </a:lnTo>
                <a:lnTo>
                  <a:pt x="106369" y="134619"/>
                </a:lnTo>
                <a:lnTo>
                  <a:pt x="104991" y="133350"/>
                </a:lnTo>
                <a:close/>
              </a:path>
              <a:path w="388619" h="341630">
                <a:moveTo>
                  <a:pt x="355131" y="127000"/>
                </a:moveTo>
                <a:lnTo>
                  <a:pt x="350958" y="127000"/>
                </a:lnTo>
                <a:lnTo>
                  <a:pt x="343744" y="128269"/>
                </a:lnTo>
                <a:lnTo>
                  <a:pt x="334805" y="129539"/>
                </a:lnTo>
                <a:lnTo>
                  <a:pt x="324372" y="132079"/>
                </a:lnTo>
                <a:lnTo>
                  <a:pt x="312671" y="134619"/>
                </a:lnTo>
                <a:lnTo>
                  <a:pt x="356158" y="134619"/>
                </a:lnTo>
                <a:lnTo>
                  <a:pt x="356158" y="128269"/>
                </a:lnTo>
                <a:lnTo>
                  <a:pt x="355131" y="127000"/>
                </a:lnTo>
                <a:close/>
              </a:path>
              <a:path w="388619" h="341630">
                <a:moveTo>
                  <a:pt x="379490" y="96519"/>
                </a:moveTo>
                <a:lnTo>
                  <a:pt x="365744" y="96519"/>
                </a:lnTo>
                <a:lnTo>
                  <a:pt x="347327" y="97789"/>
                </a:lnTo>
                <a:lnTo>
                  <a:pt x="326370" y="100329"/>
                </a:lnTo>
                <a:lnTo>
                  <a:pt x="305004" y="105409"/>
                </a:lnTo>
                <a:lnTo>
                  <a:pt x="387296" y="105409"/>
                </a:lnTo>
                <a:lnTo>
                  <a:pt x="387465" y="102869"/>
                </a:lnTo>
                <a:lnTo>
                  <a:pt x="388304" y="97789"/>
                </a:lnTo>
                <a:lnTo>
                  <a:pt x="384351" y="97789"/>
                </a:lnTo>
                <a:lnTo>
                  <a:pt x="379490" y="96519"/>
                </a:lnTo>
                <a:close/>
              </a:path>
              <a:path w="388619" h="341630">
                <a:moveTo>
                  <a:pt x="112978" y="83819"/>
                </a:moveTo>
                <a:lnTo>
                  <a:pt x="109863" y="87629"/>
                </a:lnTo>
                <a:lnTo>
                  <a:pt x="107407" y="90169"/>
                </a:lnTo>
                <a:lnTo>
                  <a:pt x="105341" y="91439"/>
                </a:lnTo>
                <a:lnTo>
                  <a:pt x="101137" y="96519"/>
                </a:lnTo>
                <a:lnTo>
                  <a:pt x="93850" y="104139"/>
                </a:lnTo>
                <a:lnTo>
                  <a:pt x="114893" y="104139"/>
                </a:lnTo>
                <a:lnTo>
                  <a:pt x="116811" y="100329"/>
                </a:lnTo>
                <a:lnTo>
                  <a:pt x="118538" y="96519"/>
                </a:lnTo>
                <a:lnTo>
                  <a:pt x="120984" y="95250"/>
                </a:lnTo>
                <a:lnTo>
                  <a:pt x="116482" y="88900"/>
                </a:lnTo>
                <a:lnTo>
                  <a:pt x="112978" y="83819"/>
                </a:lnTo>
                <a:close/>
              </a:path>
              <a:path w="388619" h="341630">
                <a:moveTo>
                  <a:pt x="388514" y="96519"/>
                </a:moveTo>
                <a:lnTo>
                  <a:pt x="384351" y="97789"/>
                </a:lnTo>
                <a:lnTo>
                  <a:pt x="388304" y="97789"/>
                </a:lnTo>
                <a:lnTo>
                  <a:pt x="388514" y="96519"/>
                </a:lnTo>
                <a:close/>
              </a:path>
              <a:path w="388619" h="341630">
                <a:moveTo>
                  <a:pt x="124787" y="39369"/>
                </a:moveTo>
                <a:lnTo>
                  <a:pt x="119936" y="41909"/>
                </a:lnTo>
                <a:lnTo>
                  <a:pt x="117490" y="44450"/>
                </a:lnTo>
                <a:lnTo>
                  <a:pt x="111091" y="50800"/>
                </a:lnTo>
                <a:lnTo>
                  <a:pt x="106150" y="55879"/>
                </a:lnTo>
                <a:lnTo>
                  <a:pt x="99833" y="62229"/>
                </a:lnTo>
                <a:lnTo>
                  <a:pt x="89307" y="73659"/>
                </a:lnTo>
                <a:lnTo>
                  <a:pt x="113834" y="73659"/>
                </a:lnTo>
                <a:lnTo>
                  <a:pt x="114721" y="72389"/>
                </a:lnTo>
                <a:lnTo>
                  <a:pt x="122126" y="63500"/>
                </a:lnTo>
                <a:lnTo>
                  <a:pt x="126195" y="58419"/>
                </a:lnTo>
                <a:lnTo>
                  <a:pt x="129659" y="52069"/>
                </a:lnTo>
                <a:lnTo>
                  <a:pt x="130008" y="50800"/>
                </a:lnTo>
                <a:lnTo>
                  <a:pt x="124787" y="39369"/>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10" name="object 10"/>
          <p:cNvSpPr txBox="1"/>
          <p:nvPr/>
        </p:nvSpPr>
        <p:spPr>
          <a:xfrm>
            <a:off x="2591729" y="2912119"/>
            <a:ext cx="3281679" cy="161583"/>
          </a:xfrm>
          <a:prstGeom prst="rect">
            <a:avLst/>
          </a:prstGeom>
        </p:spPr>
        <p:txBody>
          <a:bodyPr vert="horz" wrap="square" lIns="0" tIns="15240" rIns="0" bIns="0" rtlCol="0">
            <a:spAutoFit/>
          </a:bodyPr>
          <a:lstStyle/>
          <a:p>
            <a:pPr>
              <a:spcBef>
                <a:spcPts val="120"/>
              </a:spcBef>
            </a:pPr>
            <a:r>
              <a:rPr sz="950" spc="-5" dirty="0">
                <a:solidFill>
                  <a:srgbClr val="FFFFFF"/>
                </a:solidFill>
                <a:latin typeface="Tahoma" panose="020B0604030504040204"/>
                <a:ea typeface="Tahoma" panose="020B0604030504040204" charset="0"/>
                <a:cs typeface="Tahoma" panose="020B0604030504040204"/>
              </a:rPr>
              <a:t>The</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Knowledge,</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Information</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and</a:t>
            </a:r>
            <a:r>
              <a:rPr sz="950" spc="-60" dirty="0">
                <a:solidFill>
                  <a:srgbClr val="FFFFFF"/>
                </a:solidFill>
                <a:latin typeface="Tahoma" panose="020B0604030504040204"/>
                <a:ea typeface="Tahoma" panose="020B0604030504040204" charset="0"/>
                <a:cs typeface="Tahoma" panose="020B0604030504040204"/>
              </a:rPr>
              <a:t> </a:t>
            </a:r>
            <a:r>
              <a:rPr sz="950" spc="-10" dirty="0">
                <a:solidFill>
                  <a:srgbClr val="FFFFFF"/>
                </a:solidFill>
                <a:latin typeface="Tahoma" panose="020B0604030504040204"/>
                <a:ea typeface="Tahoma" panose="020B0604030504040204" charset="0"/>
                <a:cs typeface="Tahoma" panose="020B0604030504040204"/>
              </a:rPr>
              <a:t>Innovation</a:t>
            </a:r>
            <a:r>
              <a:rPr sz="950" spc="-60" dirty="0">
                <a:solidFill>
                  <a:srgbClr val="FFFFFF"/>
                </a:solidFill>
                <a:latin typeface="Tahoma" panose="020B0604030504040204"/>
                <a:ea typeface="Tahoma" panose="020B0604030504040204" charset="0"/>
                <a:cs typeface="Tahoma" panose="020B0604030504040204"/>
              </a:rPr>
              <a:t> </a:t>
            </a:r>
            <a:r>
              <a:rPr sz="950" spc="25" dirty="0">
                <a:solidFill>
                  <a:srgbClr val="FFFFFF"/>
                </a:solidFill>
                <a:latin typeface="Tahoma" panose="020B0604030504040204"/>
                <a:ea typeface="Tahoma" panose="020B0604030504040204" charset="0"/>
                <a:cs typeface="Tahoma" panose="020B0604030504040204"/>
              </a:rPr>
              <a:t>Research</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Group</a:t>
            </a:r>
            <a:endParaRPr sz="950">
              <a:latin typeface="Tahoma" panose="020B0604030504040204"/>
              <a:ea typeface="Tahoma" panose="020B0604030504040204" charset="0"/>
              <a:cs typeface="Tahoma" panose="020B0604030504040204"/>
            </a:endParaRPr>
          </a:p>
        </p:txBody>
      </p:sp>
      <p:sp>
        <p:nvSpPr>
          <p:cNvPr id="16" name="Rectangle 15"/>
          <p:cNvSpPr/>
          <p:nvPr/>
        </p:nvSpPr>
        <p:spPr>
          <a:xfrm>
            <a:off x="685800" y="457200"/>
            <a:ext cx="10757844" cy="1943417"/>
          </a:xfrm>
          <a:prstGeom prst="rect">
            <a:avLst/>
          </a:prstGeom>
        </p:spPr>
        <p:txBody>
          <a:bodyPr wrap="square">
            <a:spAutoFit/>
          </a:bodyPr>
          <a:lstStyle/>
          <a:p>
            <a:pPr algn="ctr">
              <a:lnSpc>
                <a:spcPct val="150000"/>
              </a:lnSpc>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Imagine that you</a:t>
            </a:r>
            <a:r>
              <a:rPr lang="zh-CN" alt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are</a:t>
            </a:r>
            <a:r>
              <a:rPr lang="zh-CN" alt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the manager of a supermarket. Your supermarket would mail a promotion to 1000 people who live in the local area with a coupon. </a:t>
            </a:r>
            <a:endParaRPr 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4" name="Rectangle 13"/>
          <p:cNvSpPr/>
          <p:nvPr/>
        </p:nvSpPr>
        <p:spPr>
          <a:xfrm>
            <a:off x="4042104" y="2847211"/>
            <a:ext cx="4480222" cy="1469185"/>
          </a:xfrm>
          <a:prstGeom prst="rect">
            <a:avLst/>
          </a:prstGeom>
          <a:ln w="25400">
            <a:solidFill>
              <a:schemeClr val="tx2"/>
            </a:solidFill>
          </a:ln>
        </p:spPr>
        <p:txBody>
          <a:bodyPr wrap="square">
            <a:spAutoFit/>
          </a:bodyPr>
          <a:lstStyle/>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$1</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Off</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endPar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Any</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Product</a:t>
            </a:r>
            <a:endPar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2" name="TextBox 11"/>
          <p:cNvSpPr txBox="1"/>
          <p:nvPr/>
        </p:nvSpPr>
        <p:spPr>
          <a:xfrm>
            <a:off x="914399" y="5105400"/>
            <a:ext cx="10735631" cy="523220"/>
          </a:xfrm>
          <a:prstGeom prst="rect">
            <a:avLst/>
          </a:prstGeom>
          <a:noFill/>
        </p:spPr>
        <p:txBody>
          <a:bodyPr wrap="none" rtlCol="0">
            <a:spAutoFit/>
          </a:bodyPr>
          <a:lstStyle/>
          <a:p>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How many people do you think would redeem the coupon?</a:t>
            </a:r>
            <a:endParaRPr lang="en-US" sz="2800" dirty="0">
              <a:ea typeface="Tahoma" panose="020B0604030504040204" charset="0"/>
              <a:cs typeface="Tahoma" panose="020B060403050404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35"/>
          <p:cNvGrpSpPr/>
          <p:nvPr/>
        </p:nvGrpSpPr>
        <p:grpSpPr>
          <a:xfrm>
            <a:off x="2438400" y="1394690"/>
            <a:ext cx="8397183" cy="2926772"/>
            <a:chOff x="1664648" y="2034275"/>
            <a:chExt cx="6285645" cy="2195079"/>
          </a:xfrm>
        </p:grpSpPr>
        <p:sp>
          <p:nvSpPr>
            <p:cNvPr id="20" name="矩形 3"/>
            <p:cNvSpPr/>
            <p:nvPr/>
          </p:nvSpPr>
          <p:spPr>
            <a:xfrm>
              <a:off x="1664648" y="3782941"/>
              <a:ext cx="1209226"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mj-lt"/>
                  <a:cs typeface="Tahoma" panose="020B0604030504040204" charset="0"/>
                </a:rPr>
                <a:t>Precondition</a:t>
              </a:r>
            </a:p>
          </p:txBody>
        </p:sp>
        <p:sp>
          <p:nvSpPr>
            <p:cNvPr id="25" name="矩形 4"/>
            <p:cNvSpPr/>
            <p:nvPr/>
          </p:nvSpPr>
          <p:spPr>
            <a:xfrm>
              <a:off x="6596177" y="3720210"/>
              <a:ext cx="1354116" cy="509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mj-lt"/>
                  <a:cs typeface="Tahoma" panose="020B0604030504040204" charset="0"/>
                </a:rPr>
                <a:t>Likelihood of Redemption</a:t>
              </a:r>
              <a:endParaRPr lang="en-US" sz="2000" dirty="0">
                <a:solidFill>
                  <a:schemeClr val="tx1"/>
                </a:solidFill>
                <a:latin typeface="+mj-lt"/>
                <a:ea typeface="Tahoma" panose="020B0604030504040204" charset="0"/>
                <a:cs typeface="Tahoma" panose="020B0604030504040204" charset="0"/>
              </a:endParaRPr>
            </a:p>
          </p:txBody>
        </p:sp>
        <p:sp>
          <p:nvSpPr>
            <p:cNvPr id="26" name="矩形 5"/>
            <p:cNvSpPr/>
            <p:nvPr/>
          </p:nvSpPr>
          <p:spPr>
            <a:xfrm>
              <a:off x="2199313" y="2034275"/>
              <a:ext cx="931782" cy="53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tx1"/>
                  </a:solidFill>
                  <a:latin typeface="+mj-lt"/>
                  <a:cs typeface="Tahoma" panose="020B0604030504040204" charset="0"/>
                </a:rPr>
                <a:t>Discount Format</a:t>
              </a:r>
            </a:p>
          </p:txBody>
        </p:sp>
        <p:cxnSp>
          <p:nvCxnSpPr>
            <p:cNvPr id="28" name="直线箭头连接符 14"/>
            <p:cNvCxnSpPr/>
            <p:nvPr/>
          </p:nvCxnSpPr>
          <p:spPr>
            <a:xfrm>
              <a:off x="2919505" y="3965821"/>
              <a:ext cx="360526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直线箭头连接符 14"/>
          <p:cNvCxnSpPr/>
          <p:nvPr/>
        </p:nvCxnSpPr>
        <p:spPr>
          <a:xfrm>
            <a:off x="3808937" y="2208327"/>
            <a:ext cx="499070" cy="6898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5"/>
          <p:cNvSpPr/>
          <p:nvPr/>
        </p:nvSpPr>
        <p:spPr>
          <a:xfrm>
            <a:off x="5444703" y="1807597"/>
            <a:ext cx="1534702" cy="715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tx1"/>
                </a:solidFill>
                <a:latin typeface="+mj-lt"/>
                <a:cs typeface="Tahoma" panose="020B0604030504040204" charset="0"/>
              </a:rPr>
              <a:t>Perceived Magnitude</a:t>
            </a:r>
          </a:p>
        </p:txBody>
      </p:sp>
      <p:cxnSp>
        <p:nvCxnSpPr>
          <p:cNvPr id="31" name="直线箭头连接符 14"/>
          <p:cNvCxnSpPr/>
          <p:nvPr/>
        </p:nvCxnSpPr>
        <p:spPr>
          <a:xfrm flipV="1">
            <a:off x="3383278" y="2206234"/>
            <a:ext cx="1929615" cy="1432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4"/>
          <p:cNvCxnSpPr/>
          <p:nvPr/>
        </p:nvCxnSpPr>
        <p:spPr>
          <a:xfrm>
            <a:off x="7111215" y="2164317"/>
            <a:ext cx="2095790" cy="13622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6"/>
          <p:cNvSpPr txBox="1"/>
          <p:nvPr/>
        </p:nvSpPr>
        <p:spPr>
          <a:xfrm>
            <a:off x="4365436" y="446172"/>
            <a:ext cx="4217398"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Moderated Mediation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sp>
        <p:nvSpPr>
          <p:cNvPr id="17" name="Text Box 17">
            <a:extLst>
              <a:ext uri="{FF2B5EF4-FFF2-40B4-BE49-F238E27FC236}">
                <a16:creationId xmlns:a16="http://schemas.microsoft.com/office/drawing/2014/main" id="{18F4C000-9EF8-6843-8C5E-1A9B17120383}"/>
              </a:ext>
            </a:extLst>
          </p:cNvPr>
          <p:cNvSpPr txBox="1">
            <a:spLocks noChangeArrowheads="1"/>
          </p:cNvSpPr>
          <p:nvPr/>
        </p:nvSpPr>
        <p:spPr bwMode="auto">
          <a:xfrm>
            <a:off x="2184816" y="4714631"/>
            <a:ext cx="9016584" cy="2092881"/>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tabLst/>
              <a:defRPr kumimoji="0" sz="2000" i="0" u="none" strike="noStrike" cap="none" spc="0" normalizeH="0" baseline="0">
                <a:ln>
                  <a:noFill/>
                </a:ln>
                <a:solidFill>
                  <a:schemeClr val="accent1">
                    <a:lumMod val="75000"/>
                  </a:schemeClr>
                </a:solidFill>
                <a:effectLst/>
                <a:uLnTx/>
                <a:uFillTx/>
                <a:latin typeface="Bookman Old Style" pitchFamily="18" charset="0"/>
                <a:ea typeface="Arial Unicode MS" pitchFamily="34" charset="-128"/>
                <a:cs typeface="Arial Unicode MS" pitchFamily="34" charset="-128"/>
              </a:defRPr>
            </a:lvl1pPr>
          </a:lstStyle>
          <a:p>
            <a:pPr>
              <a:spcAft>
                <a:spcPts val="1200"/>
              </a:spcAft>
            </a:pPr>
            <a:r>
              <a:rPr lang="en-US" altLang="zh-CN" sz="2400" b="1" dirty="0">
                <a:solidFill>
                  <a:schemeClr val="tx1">
                    <a:lumMod val="75000"/>
                    <a:lumOff val="25000"/>
                  </a:schemeClr>
                </a:solidFill>
                <a:latin typeface="Tahoma" charset="0"/>
                <a:ea typeface="Tahoma" charset="0"/>
                <a:cs typeface="Tahoma" charset="0"/>
              </a:rPr>
              <a:t>Significant</a:t>
            </a:r>
            <a:r>
              <a:rPr lang="zh-CN" altLang="en-US" sz="2400" b="1" dirty="0">
                <a:solidFill>
                  <a:schemeClr val="tx1">
                    <a:lumMod val="75000"/>
                    <a:lumOff val="25000"/>
                  </a:schemeClr>
                </a:solidFill>
                <a:latin typeface="Tahoma" charset="0"/>
                <a:ea typeface="Tahoma" charset="0"/>
                <a:cs typeface="Tahoma" charset="0"/>
              </a:rPr>
              <a:t> </a:t>
            </a:r>
            <a:r>
              <a:rPr lang="en-US" altLang="zh-CN" sz="2400" b="1" dirty="0">
                <a:solidFill>
                  <a:schemeClr val="tx1">
                    <a:lumMod val="75000"/>
                    <a:lumOff val="25000"/>
                  </a:schemeClr>
                </a:solidFill>
                <a:latin typeface="Tahoma" charset="0"/>
                <a:ea typeface="Tahoma" charset="0"/>
                <a:cs typeface="Tahoma" charset="0"/>
              </a:rPr>
              <a:t>Moderated</a:t>
            </a:r>
            <a:r>
              <a:rPr lang="zh-CN" altLang="en-US" sz="2400" b="1" dirty="0">
                <a:solidFill>
                  <a:schemeClr val="tx1">
                    <a:lumMod val="75000"/>
                    <a:lumOff val="25000"/>
                  </a:schemeClr>
                </a:solidFill>
                <a:latin typeface="Tahoma" charset="0"/>
                <a:ea typeface="Tahoma" charset="0"/>
                <a:cs typeface="Tahoma" charset="0"/>
              </a:rPr>
              <a:t> </a:t>
            </a:r>
            <a:r>
              <a:rPr lang="en-US" altLang="zh-CN" sz="2400" b="1" dirty="0">
                <a:solidFill>
                  <a:schemeClr val="tx1">
                    <a:lumMod val="75000"/>
                    <a:lumOff val="25000"/>
                  </a:schemeClr>
                </a:solidFill>
                <a:latin typeface="Tahoma" charset="0"/>
                <a:ea typeface="Tahoma" charset="0"/>
                <a:cs typeface="Tahoma" charset="0"/>
              </a:rPr>
              <a:t>Mediation (Model 7)</a:t>
            </a:r>
          </a:p>
          <a:p>
            <a:pPr>
              <a:spcAft>
                <a:spcPts val="1200"/>
              </a:spcAft>
            </a:pPr>
            <a:r>
              <a:rPr lang="en-US" altLang="zh-CN" sz="2400" dirty="0">
                <a:solidFill>
                  <a:schemeClr val="tx1">
                    <a:lumMod val="75000"/>
                    <a:lumOff val="25000"/>
                  </a:schemeClr>
                </a:solidFill>
                <a:latin typeface="Tahoma" charset="0"/>
                <a:ea typeface="Tahoma" charset="0"/>
                <a:cs typeface="Tahoma" charset="0"/>
              </a:rPr>
              <a:t>Absolute</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Format: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Significant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Mediation,</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95%</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CI</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[.81,</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1.38]</a:t>
            </a:r>
          </a:p>
          <a:p>
            <a:pPr>
              <a:spcAft>
                <a:spcPts val="1200"/>
              </a:spcAft>
            </a:pPr>
            <a:r>
              <a:rPr lang="en-US" altLang="zh-CN" sz="2400" dirty="0">
                <a:solidFill>
                  <a:schemeClr val="tx1">
                    <a:lumMod val="75000"/>
                    <a:lumOff val="25000"/>
                  </a:schemeClr>
                </a:solidFill>
                <a:latin typeface="Tahoma" charset="0"/>
                <a:ea typeface="Tahoma" charset="0"/>
                <a:cs typeface="Tahoma" charset="0"/>
              </a:rPr>
              <a:t>Percentage</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Format: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No</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Mediation,</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95%</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CI</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[-.16,</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.28]</a:t>
            </a:r>
          </a:p>
          <a:p>
            <a:pPr>
              <a:spcAft>
                <a:spcPts val="1200"/>
              </a:spcAft>
            </a:pPr>
            <a:endParaRPr lang="en-US" altLang="zh-CN" sz="2800" b="1" dirty="0">
              <a:solidFill>
                <a:schemeClr val="tx1">
                  <a:lumMod val="75000"/>
                  <a:lumOff val="25000"/>
                </a:schemeClr>
              </a:solidFill>
              <a:latin typeface="Tahoma" charset="0"/>
              <a:ea typeface="Tahoma" charset="0"/>
              <a:cs typeface="Tahoma"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71600" y="381000"/>
            <a:ext cx="10165804"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n-lt"/>
              </a:rPr>
              <a:t>Study 4 </a:t>
            </a:r>
            <a:br>
              <a:rPr lang="en-US" altLang="zh-CN" sz="2800" b="1" spc="-15" dirty="0">
                <a:solidFill>
                  <a:schemeClr val="tx1">
                    <a:lumMod val="75000"/>
                    <a:lumOff val="25000"/>
                  </a:schemeClr>
                </a:solidFill>
                <a:latin typeface="+mn-lt"/>
              </a:rPr>
            </a:br>
            <a:r>
              <a:rPr lang="en-US" altLang="zh-CN" sz="2800" b="1" spc="-15" dirty="0">
                <a:solidFill>
                  <a:schemeClr val="tx1">
                    <a:lumMod val="75000"/>
                    <a:lumOff val="25000"/>
                  </a:schemeClr>
                </a:solidFill>
                <a:latin typeface="+mn-lt"/>
              </a:rPr>
              <a:t>Attenuating</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the</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Reference</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Effect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Category</a:t>
            </a:r>
            <a:r>
              <a:rPr lang="zh-CN" altLang="en-US" sz="2800" b="1" spc="-15" dirty="0">
                <a:solidFill>
                  <a:schemeClr val="tx1">
                    <a:lumMod val="75000"/>
                    <a:lumOff val="25000"/>
                  </a:schemeClr>
                </a:solidFill>
                <a:latin typeface="+mn-lt"/>
              </a:rPr>
              <a:t> </a:t>
            </a:r>
            <a:r>
              <a:rPr lang="en-US" altLang="zh-CN" sz="2800" b="1" spc="-15" dirty="0">
                <a:solidFill>
                  <a:schemeClr val="tx1">
                    <a:lumMod val="75000"/>
                    <a:lumOff val="25000"/>
                  </a:schemeClr>
                </a:solidFill>
                <a:latin typeface="+mn-lt"/>
              </a:rPr>
              <a:t>Restriction</a:t>
            </a:r>
            <a:endParaRPr lang="en-US" sz="2800" b="1" dirty="0">
              <a:solidFill>
                <a:schemeClr val="tx1">
                  <a:lumMod val="75000"/>
                  <a:lumOff val="25000"/>
                </a:schemeClr>
              </a:solidFill>
              <a:latin typeface="+mn-lt"/>
            </a:endParaRPr>
          </a:p>
        </p:txBody>
      </p:sp>
      <p:sp>
        <p:nvSpPr>
          <p:cNvPr id="4" name="object 6"/>
          <p:cNvSpPr txBox="1"/>
          <p:nvPr/>
        </p:nvSpPr>
        <p:spPr>
          <a:xfrm>
            <a:off x="1522776" y="1524000"/>
            <a:ext cx="10135824" cy="6520375"/>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Category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restrictions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implicit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ERPs</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1307</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participants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from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Prolific</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Between-participants: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a:solidFill>
                  <a:schemeClr val="tx1">
                    <a:lumMod val="75000"/>
                    <a:lumOff val="25000"/>
                  </a:schemeClr>
                </a:solidFill>
                <a:latin typeface="Tahoma" panose="020B0604030504040204"/>
                <a:cs typeface="Tahoma" panose="020B0604030504040204"/>
              </a:rPr>
              <a:t>“$1 Off” </a:t>
            </a:r>
            <a:r>
              <a:rPr lang="en-US" altLang="zh-CN" sz="2400" spc="30" dirty="0">
                <a:solidFill>
                  <a:schemeClr val="tx1">
                    <a:lumMod val="75000"/>
                    <a:lumOff val="25000"/>
                  </a:schemeClr>
                </a:solidFill>
                <a:latin typeface="Tahoma" panose="020B0604030504040204"/>
                <a:cs typeface="Tahoma" panose="020B0604030504040204"/>
              </a:rPr>
              <a:t>Supermarket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Purchase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precondition:</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cs typeface="Tahoma" panose="020B0604030504040204"/>
              </a:rPr>
              <a:t>Unrestricted</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vs.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(above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Equivalent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category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restriction: </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cs typeface="Tahoma" panose="020B0604030504040204"/>
              </a:rPr>
              <a:t>Unrestricted</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vs.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Restricted</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bottle of juice,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12 oz)</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400" spc="30" dirty="0">
              <a:latin typeface="Tahoma" panose="020B0604030504040204"/>
              <a:cs typeface="Tahoma" panose="020B06040305040402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007164" y="1143000"/>
            <a:ext cx="8660836" cy="7220566"/>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Mediator: Perceived</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magnitude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of</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the</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discount</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“In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your</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opinion,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large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discount?”</a:t>
            </a:r>
            <a:r>
              <a:rPr lang="zh-CN" altLang="en-US" sz="2400" spc="30" dirty="0">
                <a:solidFill>
                  <a:schemeClr val="tx1">
                    <a:lumMod val="75000"/>
                    <a:lumOff val="25000"/>
                  </a:schemeClr>
                </a:solidFill>
                <a:latin typeface="Tahoma" panose="020B0604030504040204"/>
                <a:cs typeface="Tahoma" panose="020B0604030504040204"/>
              </a:rPr>
              <a:t> </a:t>
            </a: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small</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big</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b="1" spc="30" dirty="0">
                <a:solidFill>
                  <a:schemeClr val="tx1">
                    <a:lumMod val="75000"/>
                    <a:lumOff val="25000"/>
                  </a:schemeClr>
                </a:solidFill>
                <a:latin typeface="Tahoma" panose="020B0604030504040204"/>
                <a:cs typeface="Tahoma" panose="020B0604030504040204"/>
              </a:rPr>
              <a:t>DV: Redemption</a:t>
            </a:r>
            <a:r>
              <a:rPr lang="zh-CN" altLang="en-US" sz="2400" b="1" spc="30" dirty="0">
                <a:solidFill>
                  <a:schemeClr val="tx1">
                    <a:lumMod val="75000"/>
                    <a:lumOff val="25000"/>
                  </a:schemeClr>
                </a:solidFill>
                <a:latin typeface="Tahoma" panose="020B0604030504040204"/>
                <a:cs typeface="Tahoma" panose="020B0604030504040204"/>
              </a:rPr>
              <a:t> </a:t>
            </a:r>
            <a:r>
              <a:rPr lang="en-US" altLang="zh-CN" sz="2400" b="1" spc="30" dirty="0">
                <a:solidFill>
                  <a:schemeClr val="tx1">
                    <a:lumMod val="75000"/>
                    <a:lumOff val="25000"/>
                  </a:schemeClr>
                </a:solidFill>
                <a:latin typeface="Tahoma" panose="020B0604030504040204"/>
                <a:cs typeface="Tahoma" panose="020B0604030504040204"/>
              </a:rPr>
              <a:t>Intention</a:t>
            </a:r>
          </a:p>
          <a:p>
            <a:pPr marL="406400" indent="-342900">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“How</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likely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are</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you</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to</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redeem</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this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1 = very</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unlikely</a:t>
            </a: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7 = very likely</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extLst>
      <p:ext uri="{BB962C8B-B14F-4D97-AF65-F5344CB8AC3E}">
        <p14:creationId xmlns:p14="http://schemas.microsoft.com/office/powerpoint/2010/main" val="7776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56242"/>
            <a:ext cx="4885744" cy="5051362"/>
          </a:xfrm>
          <a:prstGeom prst="rect">
            <a:avLst/>
          </a:prstGeom>
        </p:spPr>
      </p:pic>
      <p:sp>
        <p:nvSpPr>
          <p:cNvPr id="8" name="Rectangle 7"/>
          <p:cNvSpPr/>
          <p:nvPr/>
        </p:nvSpPr>
        <p:spPr>
          <a:xfrm>
            <a:off x="7828320" y="2035421"/>
            <a:ext cx="4058880" cy="3221331"/>
          </a:xfrm>
          <a:prstGeom prst="rect">
            <a:avLst/>
          </a:prstGeom>
        </p:spPr>
        <p:txBody>
          <a:bodyPr wrap="square">
            <a:spAutoFit/>
          </a:bodyPr>
          <a:lstStyle/>
          <a:p>
            <a:pPr algn="just">
              <a:lnSpc>
                <a:spcPct val="150000"/>
              </a:lnSpc>
              <a:defRPr/>
            </a:pPr>
            <a:r>
              <a:rPr lang="en-US" altLang="zh-CN" sz="2400" spc="30" dirty="0">
                <a:solidFill>
                  <a:schemeClr val="tx1">
                    <a:lumMod val="75000"/>
                    <a:lumOff val="25000"/>
                  </a:schemeClr>
                </a:solidFill>
                <a:cs typeface="Tahoma" panose="020B0604030504040204"/>
              </a:rPr>
              <a:t>Error</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Bars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95%</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CI</a:t>
            </a:r>
          </a:p>
          <a:p>
            <a:pPr algn="just">
              <a:lnSpc>
                <a:spcPct val="150000"/>
              </a:lnSpc>
              <a:defRPr/>
            </a:pPr>
            <a:endParaRPr lang="en-US" altLang="zh-CN" sz="2400" spc="30" dirty="0">
              <a:solidFill>
                <a:schemeClr val="tx1">
                  <a:lumMod val="75000"/>
                  <a:lumOff val="25000"/>
                </a:schemeClr>
              </a:solidFill>
              <a:cs typeface="Tahoma" panose="020B0604030504040204"/>
            </a:endParaRPr>
          </a:p>
          <a:p>
            <a:pPr algn="just">
              <a:lnSpc>
                <a:spcPct val="150000"/>
              </a:lnSpc>
              <a:defRPr/>
            </a:pPr>
            <a:r>
              <a:rPr lang="en-US" altLang="zh-CN" sz="2400" dirty="0">
                <a:solidFill>
                  <a:schemeClr val="tx1">
                    <a:lumMod val="75000"/>
                    <a:lumOff val="25000"/>
                  </a:schemeClr>
                </a:solidFill>
                <a:cs typeface="Tahoma" panose="020B0604030504040204" charset="0"/>
              </a:rPr>
              <a:t>Interaction:</a:t>
            </a:r>
          </a:p>
          <a:p>
            <a:pPr algn="just">
              <a:lnSpc>
                <a:spcPct val="150000"/>
              </a:lnSpc>
              <a:defRPr/>
            </a:pPr>
            <a:r>
              <a:rPr lang="en-US" altLang="zh-CN" sz="2400" i="1" dirty="0">
                <a:solidFill>
                  <a:schemeClr val="tx1">
                    <a:lumMod val="75000"/>
                    <a:lumOff val="25000"/>
                  </a:schemeClr>
                </a:solidFill>
                <a:cs typeface="Tahoma" panose="020B0604030504040204" charset="0"/>
              </a:rPr>
              <a:t>F</a:t>
            </a:r>
            <a:r>
              <a:rPr lang="zh-CN" altLang="en-US" sz="2400" i="1" dirty="0">
                <a:solidFill>
                  <a:schemeClr val="tx1">
                    <a:lumMod val="75000"/>
                    <a:lumOff val="25000"/>
                  </a:schemeClr>
                </a:solidFill>
                <a:cs typeface="Tahoma" panose="020B0604030504040204" charset="0"/>
              </a:rPr>
              <a:t> </a:t>
            </a:r>
            <a:r>
              <a:rPr lang="en-US" altLang="zh-CN" sz="2400" dirty="0">
                <a:solidFill>
                  <a:schemeClr val="tx1">
                    <a:lumMod val="75000"/>
                    <a:lumOff val="25000"/>
                  </a:schemeClr>
                </a:solidFill>
                <a:cs typeface="Tahoma" panose="020B0604030504040204" charset="0"/>
              </a:rPr>
              <a:t>(1, 1303) = 5.98</a:t>
            </a:r>
            <a:r>
              <a:rPr lang="zh-CN" altLang="en-US" sz="2400" dirty="0">
                <a:solidFill>
                  <a:schemeClr val="tx1">
                    <a:lumMod val="75000"/>
                    <a:lumOff val="25000"/>
                  </a:schemeClr>
                </a:solidFill>
                <a:cs typeface="Tahoma" panose="020B0604030504040204" charset="0"/>
              </a:rPr>
              <a:t> </a:t>
            </a:r>
            <a:endParaRPr lang="en-US" altLang="zh-CN" sz="2400" dirty="0">
              <a:solidFill>
                <a:schemeClr val="tx1">
                  <a:lumMod val="75000"/>
                  <a:lumOff val="25000"/>
                </a:schemeClr>
              </a:solidFill>
              <a:cs typeface="Tahoma" panose="020B0604030504040204" charset="0"/>
            </a:endParaRPr>
          </a:p>
          <a:p>
            <a:pPr algn="just">
              <a:lnSpc>
                <a:spcPct val="150000"/>
              </a:lnSpc>
              <a:defRPr/>
            </a:pPr>
            <a:r>
              <a:rPr lang="en-US" altLang="zh-CN" sz="2400" i="1" dirty="0">
                <a:solidFill>
                  <a:schemeClr val="tx1">
                    <a:lumMod val="75000"/>
                    <a:lumOff val="25000"/>
                  </a:schemeClr>
                </a:solidFill>
                <a:cs typeface="Tahoma" panose="020B0604030504040204" charset="0"/>
              </a:rPr>
              <a:t>p</a:t>
            </a:r>
            <a:r>
              <a:rPr lang="en-US" altLang="zh-CN" sz="2400" dirty="0">
                <a:solidFill>
                  <a:schemeClr val="tx1">
                    <a:lumMod val="75000"/>
                    <a:lumOff val="25000"/>
                  </a:schemeClr>
                </a:solidFill>
                <a:cs typeface="Tahoma" panose="020B0604030504040204" charset="0"/>
              </a:rPr>
              <a:t> = .02</a:t>
            </a:r>
          </a:p>
          <a:p>
            <a:pPr algn="just">
              <a:lnSpc>
                <a:spcPct val="150000"/>
              </a:lnSpc>
              <a:defRPr/>
            </a:pPr>
            <a:endParaRPr lang="en-US" altLang="zh-CN" dirty="0">
              <a:solidFill>
                <a:schemeClr val="tx1">
                  <a:lumMod val="75000"/>
                  <a:lumOff val="25000"/>
                </a:schemeClr>
              </a:solidFill>
              <a:cs typeface="Tahoma" panose="020B0604030504040204" charset="0"/>
            </a:endParaRPr>
          </a:p>
        </p:txBody>
      </p:sp>
      <p:sp>
        <p:nvSpPr>
          <p:cNvPr id="14" name="object 6"/>
          <p:cNvSpPr txBox="1"/>
          <p:nvPr/>
        </p:nvSpPr>
        <p:spPr>
          <a:xfrm>
            <a:off x="3606465" y="464532"/>
            <a:ext cx="5588998"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DV: Redemption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Intention</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cxnSp>
        <p:nvCxnSpPr>
          <p:cNvPr id="16" name="Straight Connector 15"/>
          <p:cNvCxnSpPr/>
          <p:nvPr/>
        </p:nvCxnSpPr>
        <p:spPr>
          <a:xfrm>
            <a:off x="34655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505" y="2145268"/>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799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31357" y="1702709"/>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cxnSp>
        <p:nvCxnSpPr>
          <p:cNvPr id="22" name="Straight Connector 21"/>
          <p:cNvCxnSpPr/>
          <p:nvPr/>
        </p:nvCxnSpPr>
        <p:spPr>
          <a:xfrm>
            <a:off x="57150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15000" y="2128361"/>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94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83770" y="1666089"/>
            <a:ext cx="1052211"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a:t>
            </a:r>
            <a:r>
              <a:rPr lang="en-US" altLang="zh-CN" spc="30" dirty="0">
                <a:solidFill>
                  <a:schemeClr val="tx1">
                    <a:lumMod val="75000"/>
                    <a:lumOff val="25000"/>
                  </a:schemeClr>
                </a:solidFill>
                <a:latin typeface="Tahoma" panose="020B0604030504040204"/>
                <a:cs typeface="Tahoma" panose="020B0604030504040204"/>
              </a:rPr>
              <a:t> .02 </a:t>
            </a:r>
          </a:p>
        </p:txBody>
      </p:sp>
      <p:pic>
        <p:nvPicPr>
          <p:cNvPr id="3" name="Picture 2">
            <a:extLst>
              <a:ext uri="{FF2B5EF4-FFF2-40B4-BE49-F238E27FC236}">
                <a16:creationId xmlns:a16="http://schemas.microsoft.com/office/drawing/2014/main" id="{62636826-16FD-C34D-A9A2-8FFF2D572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6069751"/>
            <a:ext cx="4698582" cy="7882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392" y="1420585"/>
            <a:ext cx="4959607" cy="5127729"/>
          </a:xfrm>
          <a:prstGeom prst="rect">
            <a:avLst/>
          </a:prstGeom>
        </p:spPr>
      </p:pic>
      <p:sp>
        <p:nvSpPr>
          <p:cNvPr id="8" name="Rectangle 7"/>
          <p:cNvSpPr/>
          <p:nvPr/>
        </p:nvSpPr>
        <p:spPr>
          <a:xfrm>
            <a:off x="7828320" y="2035421"/>
            <a:ext cx="3601680" cy="3221331"/>
          </a:xfrm>
          <a:prstGeom prst="rect">
            <a:avLst/>
          </a:prstGeom>
        </p:spPr>
        <p:txBody>
          <a:bodyPr wrap="square">
            <a:spAutoFit/>
          </a:bodyPr>
          <a:lstStyle/>
          <a:p>
            <a:pPr algn="just">
              <a:lnSpc>
                <a:spcPct val="150000"/>
              </a:lnSpc>
              <a:defRPr/>
            </a:pPr>
            <a:r>
              <a:rPr lang="en-US" altLang="zh-CN" sz="2400" spc="30" dirty="0">
                <a:solidFill>
                  <a:schemeClr val="tx1">
                    <a:lumMod val="75000"/>
                    <a:lumOff val="25000"/>
                  </a:schemeClr>
                </a:solidFill>
                <a:latin typeface="+mj-lt"/>
                <a:cs typeface="Tahoma" panose="020B0604030504040204"/>
              </a:rPr>
              <a:t>Error</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Bars</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95%</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CI</a:t>
            </a:r>
          </a:p>
          <a:p>
            <a:pPr algn="just">
              <a:lnSpc>
                <a:spcPct val="150000"/>
              </a:lnSpc>
              <a:defRPr/>
            </a:pP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dirty="0">
                <a:solidFill>
                  <a:schemeClr val="tx1">
                    <a:lumMod val="75000"/>
                    <a:lumOff val="25000"/>
                  </a:schemeClr>
                </a:solidFill>
                <a:latin typeface="+mj-lt"/>
                <a:cs typeface="Tahoma" panose="020B0604030504040204" charset="0"/>
              </a:rPr>
              <a:t>Interaction:</a:t>
            </a: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F</a:t>
            </a:r>
            <a:r>
              <a:rPr lang="zh-CN" altLang="en-US" sz="2400" i="1" dirty="0">
                <a:solidFill>
                  <a:schemeClr val="tx1">
                    <a:lumMod val="75000"/>
                    <a:lumOff val="25000"/>
                  </a:schemeClr>
                </a:solidFill>
                <a:latin typeface="+mj-lt"/>
                <a:cs typeface="Tahoma" panose="020B0604030504040204" charset="0"/>
              </a:rPr>
              <a:t> </a:t>
            </a:r>
            <a:r>
              <a:rPr lang="en-US" altLang="zh-CN" sz="2400" dirty="0">
                <a:solidFill>
                  <a:schemeClr val="tx1">
                    <a:lumMod val="75000"/>
                    <a:lumOff val="25000"/>
                  </a:schemeClr>
                </a:solidFill>
                <a:latin typeface="+mj-lt"/>
                <a:cs typeface="Tahoma" panose="020B0604030504040204" charset="0"/>
              </a:rPr>
              <a:t>(1, 1303) = 52.21</a:t>
            </a:r>
            <a:r>
              <a:rPr lang="zh-CN" altLang="en-US" sz="2400" dirty="0">
                <a:solidFill>
                  <a:schemeClr val="tx1">
                    <a:lumMod val="75000"/>
                    <a:lumOff val="25000"/>
                  </a:schemeClr>
                </a:solidFill>
                <a:latin typeface="+mj-lt"/>
                <a:cs typeface="Tahoma" panose="020B0604030504040204" charset="0"/>
              </a:rPr>
              <a:t> </a:t>
            </a: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p</a:t>
            </a:r>
            <a:r>
              <a:rPr lang="en-US" altLang="zh-CN" sz="2400" dirty="0">
                <a:solidFill>
                  <a:schemeClr val="tx1">
                    <a:lumMod val="75000"/>
                    <a:lumOff val="25000"/>
                  </a:schemeClr>
                </a:solidFill>
                <a:latin typeface="+mj-lt"/>
                <a:cs typeface="Tahoma" panose="020B0604030504040204" charset="0"/>
              </a:rPr>
              <a:t> &lt; .001</a:t>
            </a:r>
          </a:p>
          <a:p>
            <a:pPr algn="just">
              <a:lnSpc>
                <a:spcPct val="150000"/>
              </a:lnSpc>
              <a:defRPr/>
            </a:pPr>
            <a:endParaRPr lang="en-US" altLang="zh-CN" dirty="0">
              <a:solidFill>
                <a:schemeClr val="tx1">
                  <a:lumMod val="75000"/>
                  <a:lumOff val="25000"/>
                </a:schemeClr>
              </a:solidFill>
              <a:cs typeface="Tahoma" panose="020B0604030504040204" charset="0"/>
            </a:endParaRPr>
          </a:p>
        </p:txBody>
      </p:sp>
      <p:sp>
        <p:nvSpPr>
          <p:cNvPr id="14" name="object 6"/>
          <p:cNvSpPr txBox="1"/>
          <p:nvPr/>
        </p:nvSpPr>
        <p:spPr>
          <a:xfrm>
            <a:off x="1975930" y="565707"/>
            <a:ext cx="8660836"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Mediator: Perceived Magnitude of the Discount</a:t>
            </a:r>
            <a:r>
              <a:rPr lang="zh-CN" altLang="en-US"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(Mean)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cxnSp>
        <p:nvCxnSpPr>
          <p:cNvPr id="16" name="Straight Connector 15"/>
          <p:cNvCxnSpPr/>
          <p:nvPr/>
        </p:nvCxnSpPr>
        <p:spPr>
          <a:xfrm>
            <a:off x="34655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65505" y="2145268"/>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79905" y="2145268"/>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77813" y="1705571"/>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cxnSp>
        <p:nvCxnSpPr>
          <p:cNvPr id="22" name="Straight Connector 21"/>
          <p:cNvCxnSpPr/>
          <p:nvPr/>
        </p:nvCxnSpPr>
        <p:spPr>
          <a:xfrm>
            <a:off x="57150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15000" y="2128361"/>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29400" y="212836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15000" y="1705571"/>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35"/>
          <p:cNvGrpSpPr/>
          <p:nvPr/>
        </p:nvGrpSpPr>
        <p:grpSpPr>
          <a:xfrm>
            <a:off x="2209800" y="1149570"/>
            <a:ext cx="8597753" cy="2989272"/>
            <a:chOff x="1514513" y="1987400"/>
            <a:chExt cx="6435780" cy="2241954"/>
          </a:xfrm>
        </p:grpSpPr>
        <p:sp>
          <p:nvSpPr>
            <p:cNvPr id="20" name="矩形 3"/>
            <p:cNvSpPr/>
            <p:nvPr/>
          </p:nvSpPr>
          <p:spPr>
            <a:xfrm>
              <a:off x="1664648" y="3782941"/>
              <a:ext cx="1209226" cy="365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mj-lt"/>
                  <a:cs typeface="Tahoma" panose="020B0604030504040204" charset="0"/>
                </a:rPr>
                <a:t>Precondition</a:t>
              </a:r>
            </a:p>
          </p:txBody>
        </p:sp>
        <p:sp>
          <p:nvSpPr>
            <p:cNvPr id="25" name="矩形 4"/>
            <p:cNvSpPr/>
            <p:nvPr/>
          </p:nvSpPr>
          <p:spPr>
            <a:xfrm>
              <a:off x="6596177" y="3720210"/>
              <a:ext cx="1354116" cy="509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mj-lt"/>
                  <a:cs typeface="Tahoma" panose="020B0604030504040204" charset="0"/>
                </a:rPr>
                <a:t>Likelihood of Redemption</a:t>
              </a:r>
              <a:endParaRPr lang="en-US" sz="2000" dirty="0">
                <a:solidFill>
                  <a:schemeClr val="tx1"/>
                </a:solidFill>
                <a:latin typeface="+mj-lt"/>
                <a:ea typeface="Tahoma" panose="020B0604030504040204" charset="0"/>
                <a:cs typeface="Tahoma" panose="020B0604030504040204" charset="0"/>
              </a:endParaRPr>
            </a:p>
          </p:txBody>
        </p:sp>
        <p:sp>
          <p:nvSpPr>
            <p:cNvPr id="26" name="矩形 5"/>
            <p:cNvSpPr/>
            <p:nvPr/>
          </p:nvSpPr>
          <p:spPr>
            <a:xfrm>
              <a:off x="1514513" y="1987400"/>
              <a:ext cx="1975047" cy="533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tx1"/>
                  </a:solidFill>
                  <a:latin typeface="+mj-lt"/>
                  <a:cs typeface="Tahoma" panose="020B0604030504040204" charset="0"/>
                </a:rPr>
                <a:t>Equivalent</a:t>
              </a:r>
            </a:p>
            <a:p>
              <a:pPr algn="ctr"/>
              <a:r>
                <a:rPr lang="en-US" altLang="zh-CN" sz="2000" dirty="0">
                  <a:solidFill>
                    <a:schemeClr val="tx1"/>
                  </a:solidFill>
                  <a:latin typeface="+mj-lt"/>
                  <a:cs typeface="Tahoma" panose="020B0604030504040204" charset="0"/>
                </a:rPr>
                <a:t>Category</a:t>
              </a:r>
              <a:r>
                <a:rPr lang="zh-CN" altLang="en-US" sz="2000" dirty="0">
                  <a:solidFill>
                    <a:schemeClr val="tx1"/>
                  </a:solidFill>
                  <a:latin typeface="+mj-lt"/>
                  <a:cs typeface="Tahoma" panose="020B0604030504040204" charset="0"/>
                </a:rPr>
                <a:t> </a:t>
              </a:r>
              <a:r>
                <a:rPr lang="en-US" altLang="zh-CN" sz="2000" dirty="0">
                  <a:solidFill>
                    <a:schemeClr val="tx1"/>
                  </a:solidFill>
                  <a:latin typeface="+mj-lt"/>
                  <a:cs typeface="Tahoma" panose="020B0604030504040204" charset="0"/>
                </a:rPr>
                <a:t>Restriction</a:t>
              </a:r>
            </a:p>
          </p:txBody>
        </p:sp>
        <p:cxnSp>
          <p:nvCxnSpPr>
            <p:cNvPr id="28" name="直线箭头连接符 14"/>
            <p:cNvCxnSpPr/>
            <p:nvPr/>
          </p:nvCxnSpPr>
          <p:spPr>
            <a:xfrm>
              <a:off x="2919505" y="3965821"/>
              <a:ext cx="360526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直线箭头连接符 14"/>
          <p:cNvCxnSpPr/>
          <p:nvPr/>
        </p:nvCxnSpPr>
        <p:spPr>
          <a:xfrm>
            <a:off x="3780907" y="2025707"/>
            <a:ext cx="499070" cy="6898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5"/>
          <p:cNvSpPr/>
          <p:nvPr/>
        </p:nvSpPr>
        <p:spPr>
          <a:xfrm>
            <a:off x="5416673" y="1624977"/>
            <a:ext cx="1534702" cy="715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schemeClr val="tx1"/>
                </a:solidFill>
                <a:latin typeface="+mj-lt"/>
                <a:cs typeface="Tahoma" panose="020B0604030504040204" charset="0"/>
              </a:rPr>
              <a:t>Perceived Magnitude</a:t>
            </a:r>
          </a:p>
        </p:txBody>
      </p:sp>
      <p:cxnSp>
        <p:nvCxnSpPr>
          <p:cNvPr id="31" name="直线箭头连接符 14"/>
          <p:cNvCxnSpPr/>
          <p:nvPr/>
        </p:nvCxnSpPr>
        <p:spPr>
          <a:xfrm flipV="1">
            <a:off x="3355248" y="2023614"/>
            <a:ext cx="1929615" cy="1432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4"/>
          <p:cNvCxnSpPr/>
          <p:nvPr/>
        </p:nvCxnSpPr>
        <p:spPr>
          <a:xfrm>
            <a:off x="7083185" y="1981697"/>
            <a:ext cx="2095790" cy="13622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6"/>
          <p:cNvSpPr txBox="1"/>
          <p:nvPr/>
        </p:nvSpPr>
        <p:spPr>
          <a:xfrm>
            <a:off x="4365436" y="446172"/>
            <a:ext cx="4217398" cy="703398"/>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Moderated Mediation</a:t>
            </a: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sp>
        <p:nvSpPr>
          <p:cNvPr id="17" name="Text Box 17">
            <a:extLst>
              <a:ext uri="{FF2B5EF4-FFF2-40B4-BE49-F238E27FC236}">
                <a16:creationId xmlns:a16="http://schemas.microsoft.com/office/drawing/2014/main" id="{18F4C000-9EF8-6843-8C5E-1A9B17120383}"/>
              </a:ext>
            </a:extLst>
          </p:cNvPr>
          <p:cNvSpPr txBox="1">
            <a:spLocks noChangeArrowheads="1"/>
          </p:cNvSpPr>
          <p:nvPr/>
        </p:nvSpPr>
        <p:spPr bwMode="auto">
          <a:xfrm>
            <a:off x="457200" y="4737029"/>
            <a:ext cx="11353800" cy="1508105"/>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tabLst/>
              <a:defRPr kumimoji="0" sz="2000" i="0" u="none" strike="noStrike" cap="none" spc="0" normalizeH="0" baseline="0">
                <a:ln>
                  <a:noFill/>
                </a:ln>
                <a:solidFill>
                  <a:schemeClr val="accent1">
                    <a:lumMod val="75000"/>
                  </a:schemeClr>
                </a:solidFill>
                <a:effectLst/>
                <a:uLnTx/>
                <a:uFillTx/>
                <a:latin typeface="Bookman Old Style" pitchFamily="18" charset="0"/>
                <a:ea typeface="Arial Unicode MS" pitchFamily="34" charset="-128"/>
                <a:cs typeface="Arial Unicode MS" pitchFamily="34" charset="-128"/>
              </a:defRPr>
            </a:lvl1pPr>
          </a:lstStyle>
          <a:p>
            <a:pPr>
              <a:spcAft>
                <a:spcPts val="1200"/>
              </a:spcAft>
            </a:pPr>
            <a:r>
              <a:rPr lang="en-US" altLang="zh-CN" sz="2400" b="1" dirty="0">
                <a:solidFill>
                  <a:schemeClr val="tx1">
                    <a:lumMod val="75000"/>
                    <a:lumOff val="25000"/>
                  </a:schemeClr>
                </a:solidFill>
                <a:latin typeface="Tahoma" charset="0"/>
                <a:ea typeface="Tahoma" charset="0"/>
                <a:cs typeface="Tahoma" charset="0"/>
              </a:rPr>
              <a:t>Significant</a:t>
            </a:r>
            <a:r>
              <a:rPr lang="zh-CN" altLang="en-US" sz="2400" b="1" dirty="0">
                <a:solidFill>
                  <a:schemeClr val="tx1">
                    <a:lumMod val="75000"/>
                    <a:lumOff val="25000"/>
                  </a:schemeClr>
                </a:solidFill>
                <a:latin typeface="Tahoma" charset="0"/>
                <a:ea typeface="Tahoma" charset="0"/>
                <a:cs typeface="Tahoma" charset="0"/>
              </a:rPr>
              <a:t> </a:t>
            </a:r>
            <a:r>
              <a:rPr lang="en-US" altLang="zh-CN" sz="2400" b="1" dirty="0">
                <a:solidFill>
                  <a:schemeClr val="tx1">
                    <a:lumMod val="75000"/>
                    <a:lumOff val="25000"/>
                  </a:schemeClr>
                </a:solidFill>
                <a:latin typeface="Tahoma" charset="0"/>
                <a:ea typeface="Tahoma" charset="0"/>
                <a:cs typeface="Tahoma" charset="0"/>
              </a:rPr>
              <a:t>Moderated</a:t>
            </a:r>
            <a:r>
              <a:rPr lang="zh-CN" altLang="en-US" sz="2400" b="1" dirty="0">
                <a:solidFill>
                  <a:schemeClr val="tx1">
                    <a:lumMod val="75000"/>
                    <a:lumOff val="25000"/>
                  </a:schemeClr>
                </a:solidFill>
                <a:latin typeface="Tahoma" charset="0"/>
                <a:ea typeface="Tahoma" charset="0"/>
                <a:cs typeface="Tahoma" charset="0"/>
              </a:rPr>
              <a:t> </a:t>
            </a:r>
            <a:r>
              <a:rPr lang="en-US" altLang="zh-CN" sz="2400" b="1" dirty="0">
                <a:solidFill>
                  <a:schemeClr val="tx1">
                    <a:lumMod val="75000"/>
                    <a:lumOff val="25000"/>
                  </a:schemeClr>
                </a:solidFill>
                <a:latin typeface="Tahoma" charset="0"/>
                <a:ea typeface="Tahoma" charset="0"/>
                <a:cs typeface="Tahoma" charset="0"/>
              </a:rPr>
              <a:t>Mediation (Model 7)</a:t>
            </a:r>
          </a:p>
          <a:p>
            <a:pPr>
              <a:spcAft>
                <a:spcPts val="1200"/>
              </a:spcAft>
            </a:pPr>
            <a:r>
              <a:rPr lang="en-US" altLang="zh-CN" sz="2400" dirty="0">
                <a:solidFill>
                  <a:schemeClr val="tx1">
                    <a:lumMod val="75000"/>
                    <a:lumOff val="25000"/>
                  </a:schemeClr>
                </a:solidFill>
                <a:latin typeface="Tahoma" charset="0"/>
                <a:ea typeface="Tahoma" charset="0"/>
                <a:cs typeface="Tahoma" charset="0"/>
              </a:rPr>
              <a:t>Without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Category</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Restriction:</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Indirect</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Effect </a:t>
            </a:r>
            <a:r>
              <a:rPr lang="el-GR" altLang="zh-CN" sz="2400" dirty="0">
                <a:solidFill>
                  <a:schemeClr val="tx1">
                    <a:lumMod val="75000"/>
                    <a:lumOff val="25000"/>
                  </a:schemeClr>
                </a:solidFill>
                <a:latin typeface="Tahoma" charset="0"/>
                <a:ea typeface="Tahoma" charset="0"/>
                <a:cs typeface="Tahoma" charset="0"/>
              </a:rPr>
              <a:t>= .66, </a:t>
            </a:r>
            <a:r>
              <a:rPr lang="en-US" altLang="zh-CN" sz="2400" dirty="0">
                <a:solidFill>
                  <a:schemeClr val="tx1">
                    <a:lumMod val="75000"/>
                    <a:lumOff val="25000"/>
                  </a:schemeClr>
                </a:solidFill>
                <a:latin typeface="Tahoma" charset="0"/>
                <a:ea typeface="Tahoma" charset="0"/>
                <a:cs typeface="Tahoma" charset="0"/>
              </a:rPr>
              <a:t>95% CI = [.53, .81] </a:t>
            </a:r>
          </a:p>
          <a:p>
            <a:pPr>
              <a:spcAft>
                <a:spcPts val="1200"/>
              </a:spcAft>
            </a:pPr>
            <a:r>
              <a:rPr lang="en-US" altLang="zh-CN" sz="2400" dirty="0">
                <a:solidFill>
                  <a:schemeClr val="tx1">
                    <a:lumMod val="75000"/>
                    <a:lumOff val="25000"/>
                  </a:schemeClr>
                </a:solidFill>
                <a:latin typeface="Tahoma" charset="0"/>
                <a:ea typeface="Tahoma" charset="0"/>
                <a:cs typeface="Tahoma" charset="0"/>
              </a:rPr>
              <a:t>With</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Category</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Restriction:</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(Attenuated)</a:t>
            </a:r>
            <a:r>
              <a:rPr lang="zh-CN" altLang="en-US"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Indirect Effect </a:t>
            </a:r>
            <a:r>
              <a:rPr lang="el-GR" altLang="zh-CN"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22</a:t>
            </a:r>
            <a:r>
              <a:rPr lang="el-GR" altLang="zh-CN" sz="2400" dirty="0">
                <a:solidFill>
                  <a:schemeClr val="tx1">
                    <a:lumMod val="75000"/>
                    <a:lumOff val="25000"/>
                  </a:schemeClr>
                </a:solidFill>
                <a:latin typeface="Tahoma" charset="0"/>
                <a:ea typeface="Tahoma" charset="0"/>
                <a:cs typeface="Tahoma" charset="0"/>
              </a:rPr>
              <a:t>, </a:t>
            </a:r>
            <a:r>
              <a:rPr lang="en-US" altLang="zh-CN" sz="2400" dirty="0">
                <a:solidFill>
                  <a:schemeClr val="tx1">
                    <a:lumMod val="75000"/>
                    <a:lumOff val="25000"/>
                  </a:schemeClr>
                </a:solidFill>
                <a:latin typeface="Tahoma" charset="0"/>
                <a:ea typeface="Tahoma" charset="0"/>
                <a:cs typeface="Tahoma" charset="0"/>
              </a:rPr>
              <a:t>95% CI = [.14, .31] </a:t>
            </a:r>
            <a:endParaRPr lang="en-US" altLang="zh-CN" sz="2800" b="1" dirty="0">
              <a:solidFill>
                <a:schemeClr val="tx1">
                  <a:lumMod val="75000"/>
                  <a:lumOff val="25000"/>
                </a:schemeClr>
              </a:solidFill>
              <a:latin typeface="Tahoma" charset="0"/>
              <a:ea typeface="Tahoma" charset="0"/>
              <a:cs typeface="Tahoma" charset="0"/>
            </a:endParaRPr>
          </a:p>
        </p:txBody>
      </p:sp>
    </p:spTree>
    <p:extLst>
      <p:ext uri="{BB962C8B-B14F-4D97-AF65-F5344CB8AC3E}">
        <p14:creationId xmlns:p14="http://schemas.microsoft.com/office/powerpoint/2010/main" val="281593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498699"/>
            <a:ext cx="11277600"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j-lt"/>
              </a:rPr>
              <a:t>Study 5</a:t>
            </a:r>
            <a:br>
              <a:rPr lang="en-US" altLang="zh-CN" sz="2800" b="1" spc="-15" dirty="0">
                <a:solidFill>
                  <a:schemeClr val="tx1">
                    <a:lumMod val="75000"/>
                    <a:lumOff val="25000"/>
                  </a:schemeClr>
                </a:solidFill>
                <a:latin typeface="+mj-lt"/>
              </a:rPr>
            </a:br>
            <a:r>
              <a:rPr lang="en-US" altLang="zh-CN" sz="2800" b="1" dirty="0">
                <a:solidFill>
                  <a:schemeClr val="tx1">
                    <a:lumMod val="75000"/>
                    <a:lumOff val="25000"/>
                  </a:schemeClr>
                </a:solidFill>
                <a:latin typeface="+mj-lt"/>
              </a:rPr>
              <a:t>Smaller</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Restricted</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Discount</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vs.</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Larger</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Unrestricted</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Discount</a:t>
            </a:r>
            <a:endParaRPr lang="en-US" sz="2800" b="1" dirty="0">
              <a:solidFill>
                <a:schemeClr val="tx1">
                  <a:lumMod val="75000"/>
                  <a:lumOff val="25000"/>
                </a:schemeClr>
              </a:solidFill>
              <a:latin typeface="+mj-lt"/>
            </a:endParaRPr>
          </a:p>
        </p:txBody>
      </p:sp>
      <p:sp>
        <p:nvSpPr>
          <p:cNvPr id="6" name="object 6"/>
          <p:cNvSpPr txBox="1"/>
          <p:nvPr/>
        </p:nvSpPr>
        <p:spPr>
          <a:xfrm>
            <a:off x="1765582" y="1905000"/>
            <a:ext cx="8660836" cy="6520375"/>
          </a:xfrm>
          <a:prstGeom prst="rect">
            <a:avLst/>
          </a:prstGeom>
        </p:spPr>
        <p:txBody>
          <a:bodyPr vert="horz" wrap="square" lIns="0" tIns="33655" rIns="0" bIns="0" rtlCol="0">
            <a:spAutoFit/>
          </a:bodyPr>
          <a:lstStyle/>
          <a:p>
            <a:pPr marL="63500">
              <a:lnSpc>
                <a:spcPct val="150000"/>
              </a:lnSpc>
              <a:spcBef>
                <a:spcPts val="265"/>
              </a:spcBef>
              <a:tabLst>
                <a:tab pos="405765" algn="l"/>
                <a:tab pos="406400" algn="l"/>
              </a:tabLst>
            </a:pPr>
            <a:r>
              <a:rPr lang="en-US" altLang="zh-CN" sz="2400" spc="30" dirty="0">
                <a:solidFill>
                  <a:schemeClr val="tx1">
                    <a:lumMod val="75000"/>
                    <a:lumOff val="25000"/>
                  </a:schemeClr>
                </a:solidFill>
                <a:cs typeface="Tahoma" panose="020B0604030504040204"/>
              </a:rPr>
              <a:t>If</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purchase</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precondition</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acts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an</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ERP</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that</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biases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perceptions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of</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discount</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magnitude</a:t>
            </a:r>
          </a:p>
          <a:p>
            <a:pPr marL="63500">
              <a:lnSpc>
                <a:spcPct val="150000"/>
              </a:lnSpc>
              <a:spcBef>
                <a:spcPts val="265"/>
              </a:spcBef>
              <a:tabLst>
                <a:tab pos="405765" algn="l"/>
                <a:tab pos="406400" algn="l"/>
              </a:tabLst>
            </a:pPr>
            <a:endParaRPr lang="en-US" altLang="zh-CN" sz="2400" spc="30" dirty="0">
              <a:solidFill>
                <a:schemeClr val="tx1">
                  <a:lumMod val="75000"/>
                  <a:lumOff val="25000"/>
                </a:schemeClr>
              </a:solidFill>
              <a:cs typeface="Tahoma" panose="020B0604030504040204"/>
            </a:endParaRPr>
          </a:p>
          <a:p>
            <a:pPr marL="63500">
              <a:lnSpc>
                <a:spcPct val="150000"/>
              </a:lnSpc>
              <a:spcBef>
                <a:spcPts val="265"/>
              </a:spcBef>
              <a:tabLst>
                <a:tab pos="405765" algn="l"/>
                <a:tab pos="406400" algn="l"/>
              </a:tabLst>
            </a:pP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Consumers may find a restricted price discount that offers a lower dollar discount more attractive than an unrestricted price discount that provides a higher dollar discount</a:t>
            </a: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498699"/>
            <a:ext cx="11277600"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j-lt"/>
              </a:rPr>
              <a:t>Study 5</a:t>
            </a:r>
            <a:br>
              <a:rPr lang="en-US" altLang="zh-CN" sz="2800" b="1" spc="-15" dirty="0">
                <a:solidFill>
                  <a:schemeClr val="tx1">
                    <a:lumMod val="75000"/>
                    <a:lumOff val="25000"/>
                  </a:schemeClr>
                </a:solidFill>
                <a:latin typeface="+mj-lt"/>
              </a:rPr>
            </a:br>
            <a:r>
              <a:rPr lang="en-US" altLang="zh-CN" sz="2800" b="1" dirty="0">
                <a:solidFill>
                  <a:schemeClr val="tx1">
                    <a:lumMod val="75000"/>
                    <a:lumOff val="25000"/>
                  </a:schemeClr>
                </a:solidFill>
                <a:latin typeface="+mj-lt"/>
              </a:rPr>
              <a:t>Smaller</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Restricted</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Discount</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vs.</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Larger</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Unrestricted</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Discount</a:t>
            </a:r>
            <a:endParaRPr lang="en-US" sz="2800" b="1" dirty="0">
              <a:solidFill>
                <a:schemeClr val="tx1">
                  <a:lumMod val="75000"/>
                  <a:lumOff val="25000"/>
                </a:schemeClr>
              </a:solidFill>
              <a:latin typeface="+mj-lt"/>
            </a:endParaRPr>
          </a:p>
        </p:txBody>
      </p:sp>
      <p:sp>
        <p:nvSpPr>
          <p:cNvPr id="6" name="object 6"/>
          <p:cNvSpPr txBox="1"/>
          <p:nvPr/>
        </p:nvSpPr>
        <p:spPr>
          <a:xfrm>
            <a:off x="1981200" y="1676400"/>
            <a:ext cx="9448800" cy="6751207"/>
          </a:xfrm>
          <a:prstGeom prst="rect">
            <a:avLst/>
          </a:prstGeom>
        </p:spPr>
        <p:txBody>
          <a:bodyPr vert="horz" wrap="square" lIns="0" tIns="33655" rIns="0" bIns="0" rtlCol="0">
            <a:spAutoFit/>
          </a:bodyPr>
          <a:lstStyle/>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N = 750 U.S. participants from Prolific</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Between</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Participants:</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Supermarket</a:t>
            </a: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Coupon</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Separate evaluation, unrestricted</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“$2 off” promotion for a supermarket </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2) Separate evaluation, restricted</a:t>
            </a:r>
          </a:p>
          <a:p>
            <a:pPr marL="63500">
              <a:spcBef>
                <a:spcPts val="265"/>
              </a:spcBef>
              <a:tabLst>
                <a:tab pos="405765" algn="l"/>
                <a:tab pos="406400" algn="l"/>
              </a:tabLst>
            </a:pPr>
            <a:r>
              <a:rPr lang="zh-CN" altLang="en-US" sz="2400" spc="30" dirty="0">
                <a:solidFill>
                  <a:schemeClr val="tx1">
                    <a:lumMod val="75000"/>
                    <a:lumOff val="25000"/>
                  </a:schemeClr>
                </a:solidFill>
                <a:latin typeface="Tahoma" panose="020B0604030504040204"/>
                <a:cs typeface="Tahoma" panose="020B0604030504040204"/>
              </a:rPr>
              <a:t>       </a:t>
            </a:r>
            <a:r>
              <a:rPr lang="en-US" altLang="zh-CN" sz="2400" spc="30" dirty="0">
                <a:solidFill>
                  <a:schemeClr val="tx1">
                    <a:lumMod val="75000"/>
                    <a:lumOff val="25000"/>
                  </a:schemeClr>
                </a:solidFill>
                <a:latin typeface="Tahoma" panose="020B0604030504040204"/>
                <a:cs typeface="Tahoma" panose="020B0604030504040204"/>
              </a:rPr>
              <a:t>“$1 off any product above $2” </a:t>
            </a:r>
            <a:r>
              <a:rPr lang="en-US" altLang="zh-CN" sz="2400" spc="30" dirty="0">
                <a:solidFill>
                  <a:schemeClr val="tx1">
                    <a:lumMod val="75000"/>
                    <a:lumOff val="25000"/>
                  </a:schemeClr>
                </a:solidFill>
                <a:cs typeface="Tahoma" panose="020B0604030504040204"/>
              </a:rPr>
              <a:t>promotion </a:t>
            </a:r>
            <a:r>
              <a:rPr lang="en-US" altLang="zh-CN" sz="2400" spc="30" dirty="0">
                <a:solidFill>
                  <a:schemeClr val="tx1">
                    <a:lumMod val="75000"/>
                    <a:lumOff val="25000"/>
                  </a:schemeClr>
                </a:solidFill>
                <a:latin typeface="Tahoma" panose="020B0604030504040204"/>
                <a:cs typeface="Tahoma" panose="020B0604030504040204"/>
              </a:rPr>
              <a:t>for a supermarket</a:t>
            </a:r>
          </a:p>
          <a:p>
            <a:pPr marL="63500">
              <a:spcBef>
                <a:spcPts val="265"/>
              </a:spcBef>
              <a:tabLst>
                <a:tab pos="405765" algn="l"/>
                <a:tab pos="406400" algn="l"/>
              </a:tabLst>
            </a:pPr>
            <a:endParaRPr lang="en-US" altLang="zh-CN" sz="24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400" spc="30" dirty="0">
                <a:solidFill>
                  <a:schemeClr val="tx1">
                    <a:lumMod val="75000"/>
                    <a:lumOff val="25000"/>
                  </a:schemeClr>
                </a:solidFill>
                <a:latin typeface="Tahoma" panose="020B0604030504040204"/>
                <a:cs typeface="Tahoma" panose="020B0604030504040204"/>
              </a:rPr>
              <a:t>    3) Joint evaluation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extLst>
      <p:ext uri="{BB962C8B-B14F-4D97-AF65-F5344CB8AC3E}">
        <p14:creationId xmlns:p14="http://schemas.microsoft.com/office/powerpoint/2010/main" val="2981279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8938B-6466-5647-A735-C5E019E39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42432"/>
            <a:ext cx="5007327" cy="5196557"/>
          </a:xfrm>
          <a:prstGeom prst="rect">
            <a:avLst/>
          </a:prstGeom>
        </p:spPr>
      </p:pic>
      <p:sp>
        <p:nvSpPr>
          <p:cNvPr id="15" name="object 6"/>
          <p:cNvSpPr txBox="1"/>
          <p:nvPr/>
        </p:nvSpPr>
        <p:spPr>
          <a:xfrm>
            <a:off x="4343400" y="422421"/>
            <a:ext cx="4369798" cy="1049646"/>
          </a:xfrm>
          <a:prstGeom prst="rect">
            <a:avLst/>
          </a:prstGeom>
        </p:spPr>
        <p:txBody>
          <a:bodyPr vert="horz" wrap="square" lIns="0" tIns="33655" rIns="0" bIns="0" rtlCol="0">
            <a:spAutoFit/>
          </a:bodyPr>
          <a:lstStyle/>
          <a:p>
            <a:pPr marL="63500">
              <a:spcBef>
                <a:spcPts val="265"/>
              </a:spcBef>
              <a:tabLst>
                <a:tab pos="405765" algn="l"/>
                <a:tab pos="406400" algn="l"/>
              </a:tabLst>
            </a:pPr>
            <a:r>
              <a:rPr lang="en-US" altLang="zh-CN" sz="2400" b="1" spc="30" dirty="0">
                <a:solidFill>
                  <a:schemeClr val="tx1">
                    <a:lumMod val="75000"/>
                    <a:lumOff val="25000"/>
                  </a:schemeClr>
                </a:solidFill>
                <a:latin typeface="Tahoma" panose="020B0604030504040204" charset="0"/>
                <a:ea typeface="Tahoma" panose="020B0604030504040204" charset="0"/>
                <a:cs typeface="Tahoma" panose="020B0604030504040204" charset="0"/>
              </a:rPr>
              <a:t>DV: Deal Evaluation</a:t>
            </a:r>
          </a:p>
          <a:p>
            <a:pPr marL="63500">
              <a:spcBef>
                <a:spcPts val="265"/>
              </a:spcBef>
              <a:tabLst>
                <a:tab pos="405765" algn="l"/>
                <a:tab pos="406400" algn="l"/>
              </a:tabLst>
            </a:pPr>
            <a:endParaRPr lang="en-US" altLang="zh-CN" sz="2000" b="1" spc="30"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marL="63500">
              <a:spcBef>
                <a:spcPts val="265"/>
              </a:spcBef>
              <a:tabLst>
                <a:tab pos="405765" algn="l"/>
                <a:tab pos="406400" algn="l"/>
              </a:tabLst>
            </a:pPr>
            <a:endParaRPr lang="en-US" altLang="zh-CN" sz="1700" spc="30" dirty="0">
              <a:latin typeface="Tahoma" panose="020B0604030504040204"/>
              <a:cs typeface="Tahoma" panose="020B0604030504040204"/>
            </a:endParaRPr>
          </a:p>
        </p:txBody>
      </p:sp>
      <p:cxnSp>
        <p:nvCxnSpPr>
          <p:cNvPr id="17" name="Straight Connector 16">
            <a:extLst>
              <a:ext uri="{FF2B5EF4-FFF2-40B4-BE49-F238E27FC236}">
                <a16:creationId xmlns:a16="http://schemas.microsoft.com/office/drawing/2014/main" id="{77B21E88-27D6-A440-B443-496C2B4101E7}"/>
              </a:ext>
            </a:extLst>
          </p:cNvPr>
          <p:cNvCxnSpPr/>
          <p:nvPr/>
        </p:nvCxnSpPr>
        <p:spPr>
          <a:xfrm>
            <a:off x="3669092" y="179746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99092D-46E4-C148-96C4-CEB116C08D7D}"/>
              </a:ext>
            </a:extLst>
          </p:cNvPr>
          <p:cNvCxnSpPr/>
          <p:nvPr/>
        </p:nvCxnSpPr>
        <p:spPr>
          <a:xfrm>
            <a:off x="3669092" y="1797463"/>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D4E932-5515-2F4B-BE82-4FD7FC112C0A}"/>
              </a:ext>
            </a:extLst>
          </p:cNvPr>
          <p:cNvCxnSpPr/>
          <p:nvPr/>
        </p:nvCxnSpPr>
        <p:spPr>
          <a:xfrm>
            <a:off x="4583492" y="179746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2DADC43-1F91-A847-B569-6B8B0F0B56B1}"/>
              </a:ext>
            </a:extLst>
          </p:cNvPr>
          <p:cNvSpPr/>
          <p:nvPr/>
        </p:nvSpPr>
        <p:spPr>
          <a:xfrm>
            <a:off x="3581400" y="1357766"/>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cxnSp>
        <p:nvCxnSpPr>
          <p:cNvPr id="22" name="Straight Connector 21">
            <a:extLst>
              <a:ext uri="{FF2B5EF4-FFF2-40B4-BE49-F238E27FC236}">
                <a16:creationId xmlns:a16="http://schemas.microsoft.com/office/drawing/2014/main" id="{550861FC-4308-CA49-89C0-442ECEF645CD}"/>
              </a:ext>
            </a:extLst>
          </p:cNvPr>
          <p:cNvCxnSpPr/>
          <p:nvPr/>
        </p:nvCxnSpPr>
        <p:spPr>
          <a:xfrm>
            <a:off x="5820987" y="179746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A3E052-8FF3-F54E-B0B0-6D6DC49C62EF}"/>
              </a:ext>
            </a:extLst>
          </p:cNvPr>
          <p:cNvCxnSpPr/>
          <p:nvPr/>
        </p:nvCxnSpPr>
        <p:spPr>
          <a:xfrm>
            <a:off x="5820987" y="1797463"/>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CAB52F-DFAB-6F4A-9CB3-330200D5F735}"/>
              </a:ext>
            </a:extLst>
          </p:cNvPr>
          <p:cNvCxnSpPr/>
          <p:nvPr/>
        </p:nvCxnSpPr>
        <p:spPr>
          <a:xfrm>
            <a:off x="6735387" y="1797463"/>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043A0D1-5AD3-0240-A50F-887D072BBD39}"/>
              </a:ext>
            </a:extLst>
          </p:cNvPr>
          <p:cNvSpPr/>
          <p:nvPr/>
        </p:nvSpPr>
        <p:spPr>
          <a:xfrm>
            <a:off x="5733295" y="1357766"/>
            <a:ext cx="1182696" cy="369332"/>
          </a:xfrm>
          <a:prstGeom prst="rect">
            <a:avLst/>
          </a:prstGeom>
        </p:spPr>
        <p:txBody>
          <a:bodyPr wrap="none">
            <a:spAutoFit/>
          </a:bodyPr>
          <a:lstStyle/>
          <a:p>
            <a:r>
              <a:rPr lang="en-US" altLang="zh-CN" i="1" spc="30" dirty="0">
                <a:solidFill>
                  <a:schemeClr val="tx1">
                    <a:lumMod val="75000"/>
                    <a:lumOff val="25000"/>
                  </a:schemeClr>
                </a:solidFill>
                <a:latin typeface="Tahoma" panose="020B0604030504040204"/>
                <a:cs typeface="Tahoma" panose="020B0604030504040204"/>
              </a:rPr>
              <a:t>p &lt;</a:t>
            </a:r>
            <a:r>
              <a:rPr lang="en-US" altLang="zh-CN" spc="30" dirty="0">
                <a:solidFill>
                  <a:schemeClr val="tx1">
                    <a:lumMod val="75000"/>
                    <a:lumOff val="25000"/>
                  </a:schemeClr>
                </a:solidFill>
                <a:latin typeface="Tahoma" panose="020B0604030504040204"/>
                <a:cs typeface="Tahoma" panose="020B0604030504040204"/>
              </a:rPr>
              <a:t> .001 </a:t>
            </a:r>
          </a:p>
        </p:txBody>
      </p:sp>
      <p:sp>
        <p:nvSpPr>
          <p:cNvPr id="30" name="Rectangle 29">
            <a:extLst>
              <a:ext uri="{FF2B5EF4-FFF2-40B4-BE49-F238E27FC236}">
                <a16:creationId xmlns:a16="http://schemas.microsoft.com/office/drawing/2014/main" id="{7047F54F-BA96-7F4D-9300-0ECF26DDB0CE}"/>
              </a:ext>
            </a:extLst>
          </p:cNvPr>
          <p:cNvSpPr/>
          <p:nvPr/>
        </p:nvSpPr>
        <p:spPr>
          <a:xfrm>
            <a:off x="7828320" y="2035421"/>
            <a:ext cx="3601680" cy="3221331"/>
          </a:xfrm>
          <a:prstGeom prst="rect">
            <a:avLst/>
          </a:prstGeom>
        </p:spPr>
        <p:txBody>
          <a:bodyPr wrap="square">
            <a:spAutoFit/>
          </a:bodyPr>
          <a:lstStyle/>
          <a:p>
            <a:pPr algn="just">
              <a:lnSpc>
                <a:spcPct val="150000"/>
              </a:lnSpc>
              <a:defRPr/>
            </a:pPr>
            <a:r>
              <a:rPr lang="en-US" altLang="zh-CN" sz="2400" spc="30" dirty="0">
                <a:solidFill>
                  <a:schemeClr val="tx1">
                    <a:lumMod val="75000"/>
                    <a:lumOff val="25000"/>
                  </a:schemeClr>
                </a:solidFill>
                <a:latin typeface="+mj-lt"/>
                <a:cs typeface="Tahoma" panose="020B0604030504040204"/>
              </a:rPr>
              <a:t>Error</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Bars</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95%</a:t>
            </a:r>
            <a:r>
              <a:rPr lang="zh-CN" altLang="en-US" sz="2400" spc="30" dirty="0">
                <a:solidFill>
                  <a:schemeClr val="tx1">
                    <a:lumMod val="75000"/>
                    <a:lumOff val="25000"/>
                  </a:schemeClr>
                </a:solidFill>
                <a:latin typeface="+mj-lt"/>
                <a:cs typeface="Tahoma" panose="020B0604030504040204"/>
              </a:rPr>
              <a:t> </a:t>
            </a:r>
            <a:r>
              <a:rPr lang="en-US" altLang="zh-CN" sz="2400" spc="30" dirty="0">
                <a:solidFill>
                  <a:schemeClr val="tx1">
                    <a:lumMod val="75000"/>
                    <a:lumOff val="25000"/>
                  </a:schemeClr>
                </a:solidFill>
                <a:latin typeface="+mj-lt"/>
                <a:cs typeface="Tahoma" panose="020B0604030504040204"/>
              </a:rPr>
              <a:t>CI</a:t>
            </a:r>
          </a:p>
          <a:p>
            <a:pPr algn="just">
              <a:lnSpc>
                <a:spcPct val="150000"/>
              </a:lnSpc>
              <a:defRPr/>
            </a:pP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dirty="0">
                <a:solidFill>
                  <a:schemeClr val="tx1">
                    <a:lumMod val="75000"/>
                    <a:lumOff val="25000"/>
                  </a:schemeClr>
                </a:solidFill>
                <a:latin typeface="+mj-lt"/>
                <a:cs typeface="Tahoma" panose="020B0604030504040204" charset="0"/>
              </a:rPr>
              <a:t>Reversal:</a:t>
            </a: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t</a:t>
            </a:r>
            <a:r>
              <a:rPr lang="zh-CN" altLang="en-US" sz="2400" i="1" dirty="0">
                <a:solidFill>
                  <a:schemeClr val="tx1">
                    <a:lumMod val="75000"/>
                    <a:lumOff val="25000"/>
                  </a:schemeClr>
                </a:solidFill>
                <a:latin typeface="+mj-lt"/>
                <a:cs typeface="Tahoma" panose="020B0604030504040204" charset="0"/>
              </a:rPr>
              <a:t> </a:t>
            </a:r>
            <a:r>
              <a:rPr lang="en-US" altLang="zh-CN" sz="2400" dirty="0">
                <a:solidFill>
                  <a:schemeClr val="tx1">
                    <a:lumMod val="75000"/>
                    <a:lumOff val="25000"/>
                  </a:schemeClr>
                </a:solidFill>
                <a:latin typeface="+mj-lt"/>
                <a:cs typeface="Tahoma" panose="020B0604030504040204" charset="0"/>
              </a:rPr>
              <a:t>(762) = 11.14</a:t>
            </a:r>
            <a:r>
              <a:rPr lang="zh-CN" altLang="en-US" sz="2400" dirty="0">
                <a:solidFill>
                  <a:schemeClr val="tx1">
                    <a:lumMod val="75000"/>
                    <a:lumOff val="25000"/>
                  </a:schemeClr>
                </a:solidFill>
                <a:latin typeface="+mj-lt"/>
                <a:cs typeface="Tahoma" panose="020B0604030504040204" charset="0"/>
              </a:rPr>
              <a:t> </a:t>
            </a:r>
            <a:endParaRPr lang="en-US" altLang="zh-CN" sz="2400" dirty="0">
              <a:solidFill>
                <a:schemeClr val="tx1">
                  <a:lumMod val="75000"/>
                  <a:lumOff val="25000"/>
                </a:schemeClr>
              </a:solidFill>
              <a:latin typeface="+mj-lt"/>
              <a:cs typeface="Tahoma" panose="020B0604030504040204" charset="0"/>
            </a:endParaRPr>
          </a:p>
          <a:p>
            <a:pPr algn="just">
              <a:lnSpc>
                <a:spcPct val="150000"/>
              </a:lnSpc>
              <a:defRPr/>
            </a:pPr>
            <a:r>
              <a:rPr lang="en-US" altLang="zh-CN" sz="2400" i="1" dirty="0">
                <a:solidFill>
                  <a:schemeClr val="tx1">
                    <a:lumMod val="75000"/>
                    <a:lumOff val="25000"/>
                  </a:schemeClr>
                </a:solidFill>
                <a:latin typeface="+mj-lt"/>
                <a:cs typeface="Tahoma" panose="020B0604030504040204" charset="0"/>
              </a:rPr>
              <a:t>p</a:t>
            </a:r>
            <a:r>
              <a:rPr lang="en-US" altLang="zh-CN" sz="2400" dirty="0">
                <a:solidFill>
                  <a:schemeClr val="tx1">
                    <a:lumMod val="75000"/>
                    <a:lumOff val="25000"/>
                  </a:schemeClr>
                </a:solidFill>
                <a:latin typeface="+mj-lt"/>
                <a:cs typeface="Tahoma" panose="020B0604030504040204" charset="0"/>
              </a:rPr>
              <a:t> &lt; .001</a:t>
            </a:r>
          </a:p>
          <a:p>
            <a:pPr algn="just">
              <a:lnSpc>
                <a:spcPct val="150000"/>
              </a:lnSpc>
              <a:defRPr/>
            </a:pPr>
            <a:endParaRPr lang="en-US" altLang="zh-CN" dirty="0">
              <a:solidFill>
                <a:schemeClr val="tx1">
                  <a:lumMod val="75000"/>
                  <a:lumOff val="25000"/>
                </a:schemeClr>
              </a:solidFill>
              <a:cs typeface="Tahoma" panose="020B06040305040402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876800" y="685800"/>
            <a:ext cx="3238300" cy="400622"/>
          </a:xfrm>
          <a:prstGeom prst="rect">
            <a:avLst/>
          </a:prstGeom>
        </p:spPr>
        <p:txBody>
          <a:bodyPr vert="horz" wrap="square" lIns="0" tIns="12700" rIns="0" bIns="0" rtlCol="0">
            <a:spAutoFit/>
          </a:bodyPr>
          <a:lstStyle/>
          <a:p>
            <a:pPr marL="12700">
              <a:spcBef>
                <a:spcPts val="100"/>
              </a:spcBef>
            </a:pPr>
            <a:r>
              <a:rPr lang="en-US" altLang="zh-CN" sz="2800" b="1" spc="-15" dirty="0">
                <a:solidFill>
                  <a:schemeClr val="tx1">
                    <a:lumMod val="75000"/>
                    <a:lumOff val="25000"/>
                  </a:schemeClr>
                </a:solidFill>
                <a:latin typeface="+mn-lt"/>
              </a:rPr>
              <a:t>Contributions</a:t>
            </a:r>
            <a:endParaRPr lang="en-US" sz="2800" b="1" dirty="0">
              <a:solidFill>
                <a:schemeClr val="tx1">
                  <a:lumMod val="75000"/>
                  <a:lumOff val="25000"/>
                </a:schemeClr>
              </a:solidFill>
              <a:latin typeface="+mn-lt"/>
            </a:endParaRPr>
          </a:p>
        </p:txBody>
      </p:sp>
      <p:sp>
        <p:nvSpPr>
          <p:cNvPr id="6" name="object 6"/>
          <p:cNvSpPr txBox="1"/>
          <p:nvPr/>
        </p:nvSpPr>
        <p:spPr>
          <a:xfrm>
            <a:off x="1371600" y="1447800"/>
            <a:ext cx="9842829" cy="3781163"/>
          </a:xfrm>
          <a:prstGeom prst="rect">
            <a:avLst/>
          </a:prstGeom>
        </p:spPr>
        <p:txBody>
          <a:bodyPr vert="horz" wrap="square" lIns="0" tIns="33655" rIns="0" bIns="0" rtlCol="0">
            <a:spAutoFit/>
          </a:bodyPr>
          <a:lstStyle/>
          <a:p>
            <a:pPr marL="406400" indent="-342900">
              <a:lnSpc>
                <a:spcPct val="150000"/>
              </a:lnSpc>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new</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lens for</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understanding purchase</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preconditions:</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ERPs</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that</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affect</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the</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magnitude</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of</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a</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discount</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as</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perceived</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by</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consumers.</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endPar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marL="406400" indent="-342900">
              <a:lnSpc>
                <a:spcPct val="150000"/>
              </a:lnSpc>
              <a:spcBef>
                <a:spcPts val="265"/>
              </a:spcBef>
              <a:buFont typeface="Tahoma" panose="020B0604030504040204" charset="0"/>
              <a:buChar char=""/>
              <a:tabLst>
                <a:tab pos="405765" algn="l"/>
                <a:tab pos="406400" algn="l"/>
              </a:tabLst>
            </a:pPr>
            <a:endPar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marL="406400" indent="-342900">
              <a:lnSpc>
                <a:spcPct val="150000"/>
              </a:lnSpc>
              <a:spcBef>
                <a:spcPts val="265"/>
              </a:spcBef>
              <a:buFont typeface="Arial" panose="020B0604020202020204" pitchFamily="34" charset="0"/>
              <a:buChar char="•"/>
              <a:tabLst>
                <a:tab pos="405765" algn="l"/>
                <a:tab pos="406400" algn="l"/>
              </a:tabLst>
            </a:pP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An externally supplied reference point can generate more positive consumer reactions even when it makes the offer objectively worse</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economically——a</a:t>
            </a:r>
            <a:r>
              <a:rPr lang="zh-CN" altLang="en-US"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rPr>
              <a:t>novel </a:t>
            </a:r>
            <a:r>
              <a:rPr lang="en-US" altLang="zh-CN" sz="2400" spc="30">
                <a:solidFill>
                  <a:schemeClr val="tx1">
                    <a:lumMod val="75000"/>
                    <a:lumOff val="25000"/>
                  </a:schemeClr>
                </a:solidFill>
                <a:latin typeface="Tahoma" panose="020B0604030504040204" charset="0"/>
                <a:ea typeface="Tahoma" panose="020B0604030504040204" charset="0"/>
                <a:cs typeface="Tahoma" panose="020B0604030504040204" charset="0"/>
              </a:rPr>
              <a:t>dominance violation.</a:t>
            </a:r>
            <a:endParaRPr lang="en-US" altLang="zh-CN" sz="2400" spc="30"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152724" y="2934206"/>
            <a:ext cx="216535" cy="119380"/>
          </a:xfrm>
          <a:custGeom>
            <a:avLst/>
            <a:gdLst/>
            <a:ahLst/>
            <a:cxnLst/>
            <a:rect l="l" t="t" r="r" b="b"/>
            <a:pathLst>
              <a:path w="216534" h="119380">
                <a:moveTo>
                  <a:pt x="4501" y="104749"/>
                </a:moveTo>
                <a:lnTo>
                  <a:pt x="2086" y="108234"/>
                </a:lnTo>
                <a:lnTo>
                  <a:pt x="0" y="111028"/>
                </a:lnTo>
                <a:lnTo>
                  <a:pt x="2435" y="117646"/>
                </a:lnTo>
                <a:lnTo>
                  <a:pt x="4501" y="119373"/>
                </a:lnTo>
                <a:lnTo>
                  <a:pt x="25027" y="119373"/>
                </a:lnTo>
                <a:lnTo>
                  <a:pt x="27483" y="114184"/>
                </a:lnTo>
                <a:lnTo>
                  <a:pt x="28521" y="111028"/>
                </a:lnTo>
                <a:lnTo>
                  <a:pt x="28826" y="110350"/>
                </a:lnTo>
                <a:lnTo>
                  <a:pt x="11840" y="110350"/>
                </a:lnTo>
                <a:lnTo>
                  <a:pt x="4501" y="104749"/>
                </a:lnTo>
                <a:close/>
              </a:path>
              <a:path w="216534" h="119380">
                <a:moveTo>
                  <a:pt x="54638" y="104442"/>
                </a:moveTo>
                <a:lnTo>
                  <a:pt x="51853" y="107915"/>
                </a:lnTo>
                <a:lnTo>
                  <a:pt x="49386" y="110711"/>
                </a:lnTo>
                <a:lnTo>
                  <a:pt x="52192" y="115910"/>
                </a:lnTo>
                <a:lnTo>
                  <a:pt x="54638" y="119373"/>
                </a:lnTo>
                <a:lnTo>
                  <a:pt x="73375" y="119373"/>
                </a:lnTo>
                <a:lnTo>
                  <a:pt x="76285" y="113452"/>
                </a:lnTo>
                <a:lnTo>
                  <a:pt x="77008" y="111028"/>
                </a:lnTo>
                <a:lnTo>
                  <a:pt x="61905" y="111028"/>
                </a:lnTo>
                <a:lnTo>
                  <a:pt x="54638" y="104442"/>
                </a:lnTo>
                <a:close/>
              </a:path>
              <a:path w="216534" h="119380">
                <a:moveTo>
                  <a:pt x="94281" y="104442"/>
                </a:moveTo>
                <a:lnTo>
                  <a:pt x="90776" y="107915"/>
                </a:lnTo>
                <a:lnTo>
                  <a:pt x="87672" y="111028"/>
                </a:lnTo>
                <a:lnTo>
                  <a:pt x="91845" y="117646"/>
                </a:lnTo>
                <a:lnTo>
                  <a:pt x="93942" y="119373"/>
                </a:lnTo>
                <a:lnTo>
                  <a:pt x="113039" y="119373"/>
                </a:lnTo>
                <a:lnTo>
                  <a:pt x="118153" y="111028"/>
                </a:lnTo>
                <a:lnTo>
                  <a:pt x="118627" y="110350"/>
                </a:lnTo>
                <a:lnTo>
                  <a:pt x="99523" y="110350"/>
                </a:lnTo>
                <a:lnTo>
                  <a:pt x="94281" y="104442"/>
                </a:lnTo>
                <a:close/>
              </a:path>
              <a:path w="216534" h="119380">
                <a:moveTo>
                  <a:pt x="140234" y="103003"/>
                </a:moveTo>
                <a:lnTo>
                  <a:pt x="137408" y="108234"/>
                </a:lnTo>
                <a:lnTo>
                  <a:pt x="135342" y="112457"/>
                </a:lnTo>
                <a:lnTo>
                  <a:pt x="138826" y="118017"/>
                </a:lnTo>
                <a:lnTo>
                  <a:pt x="140553" y="119373"/>
                </a:lnTo>
                <a:lnTo>
                  <a:pt x="159002" y="119373"/>
                </a:lnTo>
                <a:lnTo>
                  <a:pt x="162283" y="112077"/>
                </a:lnTo>
                <a:lnTo>
                  <a:pt x="148909" y="112077"/>
                </a:lnTo>
                <a:lnTo>
                  <a:pt x="140234" y="103003"/>
                </a:lnTo>
                <a:close/>
              </a:path>
              <a:path w="216534" h="119380">
                <a:moveTo>
                  <a:pt x="155667" y="60151"/>
                </a:moveTo>
                <a:lnTo>
                  <a:pt x="127541" y="60151"/>
                </a:lnTo>
                <a:lnTo>
                  <a:pt x="131461" y="69729"/>
                </a:lnTo>
                <a:lnTo>
                  <a:pt x="136548" y="78296"/>
                </a:lnTo>
                <a:lnTo>
                  <a:pt x="143430" y="85125"/>
                </a:lnTo>
                <a:lnTo>
                  <a:pt x="152733" y="89489"/>
                </a:lnTo>
                <a:lnTo>
                  <a:pt x="155138" y="89798"/>
                </a:lnTo>
                <a:lnTo>
                  <a:pt x="158643" y="91576"/>
                </a:lnTo>
                <a:lnTo>
                  <a:pt x="159002" y="92284"/>
                </a:lnTo>
                <a:lnTo>
                  <a:pt x="159002" y="95737"/>
                </a:lnTo>
                <a:lnTo>
                  <a:pt x="158643" y="97802"/>
                </a:lnTo>
                <a:lnTo>
                  <a:pt x="157954" y="102016"/>
                </a:lnTo>
                <a:lnTo>
                  <a:pt x="155508" y="106856"/>
                </a:lnTo>
                <a:lnTo>
                  <a:pt x="148909" y="112077"/>
                </a:lnTo>
                <a:lnTo>
                  <a:pt x="162283" y="112077"/>
                </a:lnTo>
                <a:lnTo>
                  <a:pt x="171531" y="81823"/>
                </a:lnTo>
                <a:lnTo>
                  <a:pt x="171531" y="78709"/>
                </a:lnTo>
                <a:lnTo>
                  <a:pt x="164881" y="77332"/>
                </a:lnTo>
                <a:lnTo>
                  <a:pt x="161418" y="76931"/>
                </a:lnTo>
                <a:lnTo>
                  <a:pt x="158643" y="75544"/>
                </a:lnTo>
                <a:lnTo>
                  <a:pt x="157604" y="70662"/>
                </a:lnTo>
                <a:lnTo>
                  <a:pt x="156133" y="63209"/>
                </a:lnTo>
                <a:lnTo>
                  <a:pt x="155667" y="60151"/>
                </a:lnTo>
                <a:close/>
              </a:path>
              <a:path w="216534" h="119380">
                <a:moveTo>
                  <a:pt x="70218" y="73150"/>
                </a:moveTo>
                <a:lnTo>
                  <a:pt x="45645" y="73150"/>
                </a:lnTo>
                <a:lnTo>
                  <a:pt x="46580" y="74497"/>
                </a:lnTo>
                <a:lnTo>
                  <a:pt x="47443" y="75843"/>
                </a:lnTo>
                <a:lnTo>
                  <a:pt x="48009" y="76931"/>
                </a:lnTo>
                <a:lnTo>
                  <a:pt x="52901" y="84578"/>
                </a:lnTo>
                <a:lnTo>
                  <a:pt x="57043" y="90516"/>
                </a:lnTo>
                <a:lnTo>
                  <a:pt x="64022" y="93271"/>
                </a:lnTo>
                <a:lnTo>
                  <a:pt x="66797" y="94690"/>
                </a:lnTo>
                <a:lnTo>
                  <a:pt x="68544" y="95737"/>
                </a:lnTo>
                <a:lnTo>
                  <a:pt x="69562" y="96817"/>
                </a:lnTo>
                <a:lnTo>
                  <a:pt x="70621" y="97802"/>
                </a:lnTo>
                <a:lnTo>
                  <a:pt x="70520" y="101615"/>
                </a:lnTo>
                <a:lnTo>
                  <a:pt x="70302" y="103003"/>
                </a:lnTo>
                <a:lnTo>
                  <a:pt x="70302" y="105829"/>
                </a:lnTo>
                <a:lnTo>
                  <a:pt x="69223" y="108234"/>
                </a:lnTo>
                <a:lnTo>
                  <a:pt x="66437" y="109323"/>
                </a:lnTo>
                <a:lnTo>
                  <a:pt x="61905" y="111028"/>
                </a:lnTo>
                <a:lnTo>
                  <a:pt x="77008" y="111028"/>
                </a:lnTo>
                <a:lnTo>
                  <a:pt x="78246" y="106856"/>
                </a:lnTo>
                <a:lnTo>
                  <a:pt x="79333" y="100173"/>
                </a:lnTo>
                <a:lnTo>
                  <a:pt x="79583" y="95408"/>
                </a:lnTo>
                <a:lnTo>
                  <a:pt x="79676" y="82830"/>
                </a:lnTo>
                <a:lnTo>
                  <a:pt x="74444" y="80786"/>
                </a:lnTo>
                <a:lnTo>
                  <a:pt x="72697" y="79696"/>
                </a:lnTo>
                <a:lnTo>
                  <a:pt x="70949" y="75544"/>
                </a:lnTo>
                <a:lnTo>
                  <a:pt x="70218" y="73150"/>
                </a:lnTo>
                <a:close/>
              </a:path>
              <a:path w="216534" h="119380">
                <a:moveTo>
                  <a:pt x="120387" y="12241"/>
                </a:moveTo>
                <a:lnTo>
                  <a:pt x="118363" y="12241"/>
                </a:lnTo>
                <a:lnTo>
                  <a:pt x="116533" y="12457"/>
                </a:lnTo>
                <a:lnTo>
                  <a:pt x="103599" y="14904"/>
                </a:lnTo>
                <a:lnTo>
                  <a:pt x="92009" y="18094"/>
                </a:lnTo>
                <a:lnTo>
                  <a:pt x="79826" y="21276"/>
                </a:lnTo>
                <a:lnTo>
                  <a:pt x="66797" y="23382"/>
                </a:lnTo>
                <a:lnTo>
                  <a:pt x="57043" y="23382"/>
                </a:lnTo>
                <a:lnTo>
                  <a:pt x="51010" y="28632"/>
                </a:lnTo>
                <a:lnTo>
                  <a:pt x="41009" y="37470"/>
                </a:lnTo>
                <a:lnTo>
                  <a:pt x="29580" y="47387"/>
                </a:lnTo>
                <a:lnTo>
                  <a:pt x="29693" y="47623"/>
                </a:lnTo>
                <a:lnTo>
                  <a:pt x="22125" y="54510"/>
                </a:lnTo>
                <a:lnTo>
                  <a:pt x="22045" y="55731"/>
                </a:lnTo>
                <a:lnTo>
                  <a:pt x="22769" y="61885"/>
                </a:lnTo>
                <a:lnTo>
                  <a:pt x="23299" y="67938"/>
                </a:lnTo>
                <a:lnTo>
                  <a:pt x="23426" y="70662"/>
                </a:lnTo>
                <a:lnTo>
                  <a:pt x="23551" y="89489"/>
                </a:lnTo>
                <a:lnTo>
                  <a:pt x="23290" y="92284"/>
                </a:lnTo>
                <a:lnTo>
                  <a:pt x="23184" y="96817"/>
                </a:lnTo>
                <a:lnTo>
                  <a:pt x="22951" y="99211"/>
                </a:lnTo>
                <a:lnTo>
                  <a:pt x="22252" y="102016"/>
                </a:lnTo>
                <a:lnTo>
                  <a:pt x="21224" y="104749"/>
                </a:lnTo>
                <a:lnTo>
                  <a:pt x="20535" y="107216"/>
                </a:lnTo>
                <a:lnTo>
                  <a:pt x="18449" y="109323"/>
                </a:lnTo>
                <a:lnTo>
                  <a:pt x="14944" y="109662"/>
                </a:lnTo>
                <a:lnTo>
                  <a:pt x="11840" y="110350"/>
                </a:lnTo>
                <a:lnTo>
                  <a:pt x="28826" y="110350"/>
                </a:lnTo>
                <a:lnTo>
                  <a:pt x="29919" y="107915"/>
                </a:lnTo>
                <a:lnTo>
                  <a:pt x="31666" y="105469"/>
                </a:lnTo>
                <a:lnTo>
                  <a:pt x="33054" y="101615"/>
                </a:lnTo>
                <a:lnTo>
                  <a:pt x="34421" y="99211"/>
                </a:lnTo>
                <a:lnTo>
                  <a:pt x="35850" y="96817"/>
                </a:lnTo>
                <a:lnTo>
                  <a:pt x="37206" y="93271"/>
                </a:lnTo>
                <a:lnTo>
                  <a:pt x="37926" y="90877"/>
                </a:lnTo>
                <a:lnTo>
                  <a:pt x="38265" y="88431"/>
                </a:lnTo>
                <a:lnTo>
                  <a:pt x="39324" y="85985"/>
                </a:lnTo>
                <a:lnTo>
                  <a:pt x="39673" y="84269"/>
                </a:lnTo>
                <a:lnTo>
                  <a:pt x="41050" y="80436"/>
                </a:lnTo>
                <a:lnTo>
                  <a:pt x="43127" y="76931"/>
                </a:lnTo>
                <a:lnTo>
                  <a:pt x="44535" y="74876"/>
                </a:lnTo>
                <a:lnTo>
                  <a:pt x="44853" y="74239"/>
                </a:lnTo>
                <a:lnTo>
                  <a:pt x="45346" y="73620"/>
                </a:lnTo>
                <a:lnTo>
                  <a:pt x="45645" y="73150"/>
                </a:lnTo>
                <a:lnTo>
                  <a:pt x="70218" y="73150"/>
                </a:lnTo>
                <a:lnTo>
                  <a:pt x="69562" y="71002"/>
                </a:lnTo>
                <a:lnTo>
                  <a:pt x="69593" y="68618"/>
                </a:lnTo>
                <a:lnTo>
                  <a:pt x="76496" y="65976"/>
                </a:lnTo>
                <a:lnTo>
                  <a:pt x="83748" y="62439"/>
                </a:lnTo>
                <a:lnTo>
                  <a:pt x="91351" y="57958"/>
                </a:lnTo>
                <a:lnTo>
                  <a:pt x="99307" y="52484"/>
                </a:lnTo>
                <a:lnTo>
                  <a:pt x="154331" y="52484"/>
                </a:lnTo>
                <a:lnTo>
                  <a:pt x="152705" y="45543"/>
                </a:lnTo>
                <a:lnTo>
                  <a:pt x="148909" y="37286"/>
                </a:lnTo>
                <a:lnTo>
                  <a:pt x="161219" y="37286"/>
                </a:lnTo>
                <a:lnTo>
                  <a:pt x="157604" y="33451"/>
                </a:lnTo>
                <a:lnTo>
                  <a:pt x="151713" y="27117"/>
                </a:lnTo>
                <a:lnTo>
                  <a:pt x="146731" y="22411"/>
                </a:lnTo>
                <a:lnTo>
                  <a:pt x="122422" y="12303"/>
                </a:lnTo>
                <a:lnTo>
                  <a:pt x="120387" y="12241"/>
                </a:lnTo>
                <a:close/>
              </a:path>
              <a:path w="216534" h="119380">
                <a:moveTo>
                  <a:pt x="154331" y="52484"/>
                </a:moveTo>
                <a:lnTo>
                  <a:pt x="99307" y="52484"/>
                </a:lnTo>
                <a:lnTo>
                  <a:pt x="99410" y="55372"/>
                </a:lnTo>
                <a:lnTo>
                  <a:pt x="114097" y="90516"/>
                </a:lnTo>
                <a:lnTo>
                  <a:pt x="116204" y="92962"/>
                </a:lnTo>
                <a:lnTo>
                  <a:pt x="116365" y="93651"/>
                </a:lnTo>
                <a:lnTo>
                  <a:pt x="116414" y="95737"/>
                </a:lnTo>
                <a:lnTo>
                  <a:pt x="115156" y="99211"/>
                </a:lnTo>
                <a:lnTo>
                  <a:pt x="114097" y="100979"/>
                </a:lnTo>
                <a:lnTo>
                  <a:pt x="112031" y="105469"/>
                </a:lnTo>
                <a:lnTo>
                  <a:pt x="107509" y="109323"/>
                </a:lnTo>
                <a:lnTo>
                  <a:pt x="104035" y="109662"/>
                </a:lnTo>
                <a:lnTo>
                  <a:pt x="99523" y="110350"/>
                </a:lnTo>
                <a:lnTo>
                  <a:pt x="118627" y="110350"/>
                </a:lnTo>
                <a:lnTo>
                  <a:pt x="123278" y="103699"/>
                </a:lnTo>
                <a:lnTo>
                  <a:pt x="127885" y="97243"/>
                </a:lnTo>
                <a:lnTo>
                  <a:pt x="131159" y="91925"/>
                </a:lnTo>
                <a:lnTo>
                  <a:pt x="132896" y="87362"/>
                </a:lnTo>
                <a:lnTo>
                  <a:pt x="132896" y="85636"/>
                </a:lnTo>
                <a:lnTo>
                  <a:pt x="129391" y="84269"/>
                </a:lnTo>
                <a:lnTo>
                  <a:pt x="123162" y="80786"/>
                </a:lnTo>
                <a:lnTo>
                  <a:pt x="127541" y="60151"/>
                </a:lnTo>
                <a:lnTo>
                  <a:pt x="155667" y="60151"/>
                </a:lnTo>
                <a:lnTo>
                  <a:pt x="154806" y="54510"/>
                </a:lnTo>
                <a:lnTo>
                  <a:pt x="154331" y="52484"/>
                </a:lnTo>
                <a:close/>
              </a:path>
              <a:path w="216534" h="119380">
                <a:moveTo>
                  <a:pt x="161219" y="37286"/>
                </a:moveTo>
                <a:lnTo>
                  <a:pt x="148909" y="37286"/>
                </a:lnTo>
                <a:lnTo>
                  <a:pt x="154491" y="43347"/>
                </a:lnTo>
                <a:lnTo>
                  <a:pt x="194518" y="60344"/>
                </a:lnTo>
                <a:lnTo>
                  <a:pt x="204367" y="56799"/>
                </a:lnTo>
                <a:lnTo>
                  <a:pt x="208427" y="52999"/>
                </a:lnTo>
                <a:lnTo>
                  <a:pt x="191650" y="52999"/>
                </a:lnTo>
                <a:lnTo>
                  <a:pt x="184076" y="52361"/>
                </a:lnTo>
                <a:lnTo>
                  <a:pt x="176413" y="49473"/>
                </a:lnTo>
                <a:lnTo>
                  <a:pt x="170144" y="46360"/>
                </a:lnTo>
                <a:lnTo>
                  <a:pt x="163514" y="39720"/>
                </a:lnTo>
                <a:lnTo>
                  <a:pt x="161219" y="37286"/>
                </a:lnTo>
                <a:close/>
              </a:path>
              <a:path w="216534" h="119380">
                <a:moveTo>
                  <a:pt x="207199" y="14687"/>
                </a:moveTo>
                <a:lnTo>
                  <a:pt x="199005" y="14687"/>
                </a:lnTo>
                <a:lnTo>
                  <a:pt x="205984" y="19887"/>
                </a:lnTo>
                <a:lnTo>
                  <a:pt x="208430" y="27194"/>
                </a:lnTo>
                <a:lnTo>
                  <a:pt x="210784" y="34500"/>
                </a:lnTo>
                <a:lnTo>
                  <a:pt x="208430" y="42526"/>
                </a:lnTo>
                <a:lnTo>
                  <a:pt x="204596" y="46360"/>
                </a:lnTo>
                <a:lnTo>
                  <a:pt x="198650" y="51096"/>
                </a:lnTo>
                <a:lnTo>
                  <a:pt x="191650" y="52999"/>
                </a:lnTo>
                <a:lnTo>
                  <a:pt x="208427" y="52999"/>
                </a:lnTo>
                <a:lnTo>
                  <a:pt x="211832" y="49812"/>
                </a:lnTo>
                <a:lnTo>
                  <a:pt x="214836" y="43162"/>
                </a:lnTo>
                <a:lnTo>
                  <a:pt x="216167" y="36542"/>
                </a:lnTo>
                <a:lnTo>
                  <a:pt x="216122" y="30385"/>
                </a:lnTo>
                <a:lnTo>
                  <a:pt x="214998" y="25128"/>
                </a:lnTo>
                <a:lnTo>
                  <a:pt x="210999" y="18023"/>
                </a:lnTo>
                <a:lnTo>
                  <a:pt x="207199" y="14687"/>
                </a:lnTo>
                <a:close/>
              </a:path>
              <a:path w="216534" h="119380">
                <a:moveTo>
                  <a:pt x="157954" y="3887"/>
                </a:moveTo>
                <a:lnTo>
                  <a:pt x="160466" y="16832"/>
                </a:lnTo>
                <a:lnTo>
                  <a:pt x="168952" y="23683"/>
                </a:lnTo>
                <a:lnTo>
                  <a:pt x="179334" y="23426"/>
                </a:lnTo>
                <a:lnTo>
                  <a:pt x="187534" y="15047"/>
                </a:lnTo>
                <a:lnTo>
                  <a:pt x="199005" y="14687"/>
                </a:lnTo>
                <a:lnTo>
                  <a:pt x="207199" y="14687"/>
                </a:lnTo>
                <a:lnTo>
                  <a:pt x="206403" y="13989"/>
                </a:lnTo>
                <a:lnTo>
                  <a:pt x="175324" y="13989"/>
                </a:lnTo>
                <a:lnTo>
                  <a:pt x="166660" y="13660"/>
                </a:lnTo>
                <a:lnTo>
                  <a:pt x="163864" y="10166"/>
                </a:lnTo>
                <a:lnTo>
                  <a:pt x="157954" y="3887"/>
                </a:lnTo>
                <a:close/>
              </a:path>
              <a:path w="216534" h="119380">
                <a:moveTo>
                  <a:pt x="173965" y="0"/>
                </a:moveTo>
                <a:lnTo>
                  <a:pt x="167905" y="2028"/>
                </a:lnTo>
                <a:lnTo>
                  <a:pt x="163864" y="5315"/>
                </a:lnTo>
                <a:lnTo>
                  <a:pt x="167708" y="8788"/>
                </a:lnTo>
                <a:lnTo>
                  <a:pt x="170781" y="10166"/>
                </a:lnTo>
                <a:lnTo>
                  <a:pt x="175324" y="10875"/>
                </a:lnTo>
                <a:lnTo>
                  <a:pt x="175324" y="13989"/>
                </a:lnTo>
                <a:lnTo>
                  <a:pt x="206403" y="13989"/>
                </a:lnTo>
                <a:lnTo>
                  <a:pt x="204877" y="12650"/>
                </a:lnTo>
                <a:lnTo>
                  <a:pt x="196866" y="9431"/>
                </a:lnTo>
                <a:lnTo>
                  <a:pt x="187195" y="8788"/>
                </a:lnTo>
                <a:lnTo>
                  <a:pt x="180806" y="1497"/>
                </a:lnTo>
                <a:lnTo>
                  <a:pt x="173965" y="0"/>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9" name="object 9"/>
          <p:cNvSpPr/>
          <p:nvPr/>
        </p:nvSpPr>
        <p:spPr>
          <a:xfrm>
            <a:off x="2147943" y="2642388"/>
            <a:ext cx="388620" cy="341630"/>
          </a:xfrm>
          <a:custGeom>
            <a:avLst/>
            <a:gdLst/>
            <a:ahLst/>
            <a:cxnLst/>
            <a:rect l="l" t="t" r="r" b="b"/>
            <a:pathLst>
              <a:path w="388619" h="341630">
                <a:moveTo>
                  <a:pt x="71824" y="297179"/>
                </a:moveTo>
                <a:lnTo>
                  <a:pt x="53580" y="297179"/>
                </a:lnTo>
                <a:lnTo>
                  <a:pt x="53580" y="304800"/>
                </a:lnTo>
                <a:lnTo>
                  <a:pt x="22109" y="334009"/>
                </a:lnTo>
                <a:lnTo>
                  <a:pt x="22109" y="341629"/>
                </a:lnTo>
                <a:lnTo>
                  <a:pt x="71824" y="297179"/>
                </a:lnTo>
                <a:close/>
              </a:path>
              <a:path w="388619" h="341630">
                <a:moveTo>
                  <a:pt x="116482" y="0"/>
                </a:moveTo>
                <a:lnTo>
                  <a:pt x="112978" y="1269"/>
                </a:lnTo>
                <a:lnTo>
                  <a:pt x="107736" y="1269"/>
                </a:lnTo>
                <a:lnTo>
                  <a:pt x="102915" y="5079"/>
                </a:lnTo>
                <a:lnTo>
                  <a:pt x="59887" y="46989"/>
                </a:lnTo>
                <a:lnTo>
                  <a:pt x="25315" y="102869"/>
                </a:lnTo>
                <a:lnTo>
                  <a:pt x="4781" y="165100"/>
                </a:lnTo>
                <a:lnTo>
                  <a:pt x="81" y="212089"/>
                </a:lnTo>
                <a:lnTo>
                  <a:pt x="0" y="217169"/>
                </a:lnTo>
                <a:lnTo>
                  <a:pt x="1874" y="246379"/>
                </a:lnTo>
                <a:lnTo>
                  <a:pt x="6971" y="275589"/>
                </a:lnTo>
                <a:lnTo>
                  <a:pt x="14054" y="300989"/>
                </a:lnTo>
                <a:lnTo>
                  <a:pt x="21965" y="321309"/>
                </a:lnTo>
                <a:lnTo>
                  <a:pt x="21841" y="318769"/>
                </a:lnTo>
                <a:lnTo>
                  <a:pt x="21790" y="308609"/>
                </a:lnTo>
                <a:lnTo>
                  <a:pt x="32660" y="265429"/>
                </a:lnTo>
                <a:lnTo>
                  <a:pt x="40321" y="251459"/>
                </a:lnTo>
                <a:lnTo>
                  <a:pt x="31904" y="240029"/>
                </a:lnTo>
                <a:lnTo>
                  <a:pt x="41395" y="240029"/>
                </a:lnTo>
                <a:lnTo>
                  <a:pt x="36446" y="228600"/>
                </a:lnTo>
                <a:lnTo>
                  <a:pt x="92542" y="228600"/>
                </a:lnTo>
                <a:lnTo>
                  <a:pt x="95823" y="220979"/>
                </a:lnTo>
                <a:lnTo>
                  <a:pt x="100927" y="210819"/>
                </a:lnTo>
                <a:lnTo>
                  <a:pt x="48277" y="210819"/>
                </a:lnTo>
                <a:lnTo>
                  <a:pt x="47907" y="207009"/>
                </a:lnTo>
                <a:lnTo>
                  <a:pt x="46509" y="205739"/>
                </a:lnTo>
                <a:lnTo>
                  <a:pt x="44104" y="204469"/>
                </a:lnTo>
                <a:lnTo>
                  <a:pt x="45696" y="200659"/>
                </a:lnTo>
                <a:lnTo>
                  <a:pt x="17987" y="200659"/>
                </a:lnTo>
                <a:lnTo>
                  <a:pt x="27209" y="151129"/>
                </a:lnTo>
                <a:lnTo>
                  <a:pt x="42700" y="109219"/>
                </a:lnTo>
                <a:lnTo>
                  <a:pt x="61063" y="76200"/>
                </a:lnTo>
                <a:lnTo>
                  <a:pt x="78906" y="53339"/>
                </a:lnTo>
                <a:lnTo>
                  <a:pt x="99047" y="53339"/>
                </a:lnTo>
                <a:lnTo>
                  <a:pt x="106464" y="41909"/>
                </a:lnTo>
                <a:lnTo>
                  <a:pt x="114870" y="29209"/>
                </a:lnTo>
                <a:lnTo>
                  <a:pt x="120984" y="20319"/>
                </a:lnTo>
                <a:lnTo>
                  <a:pt x="123430" y="16509"/>
                </a:lnTo>
                <a:lnTo>
                  <a:pt x="123770" y="15239"/>
                </a:lnTo>
                <a:lnTo>
                  <a:pt x="121313" y="6350"/>
                </a:lnTo>
                <a:lnTo>
                  <a:pt x="119936" y="1269"/>
                </a:lnTo>
                <a:lnTo>
                  <a:pt x="116482" y="0"/>
                </a:lnTo>
                <a:close/>
              </a:path>
              <a:path w="388619" h="341630">
                <a:moveTo>
                  <a:pt x="79310" y="247650"/>
                </a:moveTo>
                <a:lnTo>
                  <a:pt x="73183" y="247650"/>
                </a:lnTo>
                <a:lnTo>
                  <a:pt x="66346" y="250189"/>
                </a:lnTo>
                <a:lnTo>
                  <a:pt x="83767" y="256539"/>
                </a:lnTo>
                <a:lnTo>
                  <a:pt x="61823" y="257809"/>
                </a:lnTo>
                <a:lnTo>
                  <a:pt x="61823" y="280669"/>
                </a:lnTo>
                <a:lnTo>
                  <a:pt x="35737" y="303529"/>
                </a:lnTo>
                <a:lnTo>
                  <a:pt x="35737" y="312419"/>
                </a:lnTo>
                <a:lnTo>
                  <a:pt x="53580" y="297179"/>
                </a:lnTo>
                <a:lnTo>
                  <a:pt x="71916" y="297179"/>
                </a:lnTo>
                <a:lnTo>
                  <a:pt x="77837" y="293369"/>
                </a:lnTo>
                <a:lnTo>
                  <a:pt x="80283" y="290829"/>
                </a:lnTo>
                <a:lnTo>
                  <a:pt x="83767" y="288289"/>
                </a:lnTo>
                <a:lnTo>
                  <a:pt x="87909" y="285750"/>
                </a:lnTo>
                <a:lnTo>
                  <a:pt x="112430" y="285750"/>
                </a:lnTo>
                <a:lnTo>
                  <a:pt x="125433" y="275589"/>
                </a:lnTo>
                <a:lnTo>
                  <a:pt x="147125" y="261619"/>
                </a:lnTo>
                <a:lnTo>
                  <a:pt x="166933" y="251459"/>
                </a:lnTo>
                <a:lnTo>
                  <a:pt x="87580" y="251459"/>
                </a:lnTo>
                <a:lnTo>
                  <a:pt x="84264" y="248919"/>
                </a:lnTo>
                <a:lnTo>
                  <a:pt x="79310" y="247650"/>
                </a:lnTo>
                <a:close/>
              </a:path>
              <a:path w="388619" h="341630">
                <a:moveTo>
                  <a:pt x="112430" y="285750"/>
                </a:moveTo>
                <a:lnTo>
                  <a:pt x="87909" y="285750"/>
                </a:lnTo>
                <a:lnTo>
                  <a:pt x="88629" y="289559"/>
                </a:lnTo>
                <a:lnTo>
                  <a:pt x="89307" y="293369"/>
                </a:lnTo>
                <a:lnTo>
                  <a:pt x="90355" y="297179"/>
                </a:lnTo>
                <a:lnTo>
                  <a:pt x="94868" y="300989"/>
                </a:lnTo>
                <a:lnTo>
                  <a:pt x="104303" y="292100"/>
                </a:lnTo>
                <a:lnTo>
                  <a:pt x="112430" y="285750"/>
                </a:lnTo>
                <a:close/>
              </a:path>
              <a:path w="388619" h="341630">
                <a:moveTo>
                  <a:pt x="231582" y="238759"/>
                </a:moveTo>
                <a:lnTo>
                  <a:pt x="192314" y="238759"/>
                </a:lnTo>
                <a:lnTo>
                  <a:pt x="177633" y="248919"/>
                </a:lnTo>
                <a:lnTo>
                  <a:pt x="160884" y="259079"/>
                </a:lnTo>
                <a:lnTo>
                  <a:pt x="145314" y="269239"/>
                </a:lnTo>
                <a:lnTo>
                  <a:pt x="134171" y="279400"/>
                </a:lnTo>
                <a:lnTo>
                  <a:pt x="132382" y="284479"/>
                </a:lnTo>
                <a:lnTo>
                  <a:pt x="133394" y="289559"/>
                </a:lnTo>
                <a:lnTo>
                  <a:pt x="136624" y="292100"/>
                </a:lnTo>
                <a:lnTo>
                  <a:pt x="141489" y="292100"/>
                </a:lnTo>
                <a:lnTo>
                  <a:pt x="151994" y="285750"/>
                </a:lnTo>
                <a:lnTo>
                  <a:pt x="162861" y="283209"/>
                </a:lnTo>
                <a:lnTo>
                  <a:pt x="172878" y="281939"/>
                </a:lnTo>
                <a:lnTo>
                  <a:pt x="184986" y="281939"/>
                </a:lnTo>
                <a:lnTo>
                  <a:pt x="189550" y="279400"/>
                </a:lnTo>
                <a:lnTo>
                  <a:pt x="191975" y="275589"/>
                </a:lnTo>
                <a:lnTo>
                  <a:pt x="194360" y="271779"/>
                </a:lnTo>
                <a:lnTo>
                  <a:pt x="194360" y="269239"/>
                </a:lnTo>
                <a:lnTo>
                  <a:pt x="188830" y="267969"/>
                </a:lnTo>
                <a:lnTo>
                  <a:pt x="220419" y="259079"/>
                </a:lnTo>
                <a:lnTo>
                  <a:pt x="233077" y="256539"/>
                </a:lnTo>
                <a:lnTo>
                  <a:pt x="248330" y="255269"/>
                </a:lnTo>
                <a:lnTo>
                  <a:pt x="254559" y="255269"/>
                </a:lnTo>
                <a:lnTo>
                  <a:pt x="258393" y="251459"/>
                </a:lnTo>
                <a:lnTo>
                  <a:pt x="260227" y="242569"/>
                </a:lnTo>
                <a:lnTo>
                  <a:pt x="220816" y="242569"/>
                </a:lnTo>
                <a:lnTo>
                  <a:pt x="231582" y="238759"/>
                </a:lnTo>
                <a:close/>
              </a:path>
              <a:path w="388619" h="341630">
                <a:moveTo>
                  <a:pt x="235171" y="237489"/>
                </a:moveTo>
                <a:lnTo>
                  <a:pt x="76829" y="237489"/>
                </a:lnTo>
                <a:lnTo>
                  <a:pt x="79933" y="238759"/>
                </a:lnTo>
                <a:lnTo>
                  <a:pt x="82719" y="240029"/>
                </a:lnTo>
                <a:lnTo>
                  <a:pt x="88629" y="243839"/>
                </a:lnTo>
                <a:lnTo>
                  <a:pt x="87909" y="250189"/>
                </a:lnTo>
                <a:lnTo>
                  <a:pt x="87580" y="251459"/>
                </a:lnTo>
                <a:lnTo>
                  <a:pt x="166933" y="251459"/>
                </a:lnTo>
                <a:lnTo>
                  <a:pt x="169409" y="250189"/>
                </a:lnTo>
                <a:lnTo>
                  <a:pt x="192314" y="238759"/>
                </a:lnTo>
                <a:lnTo>
                  <a:pt x="231582" y="238759"/>
                </a:lnTo>
                <a:lnTo>
                  <a:pt x="235171" y="237489"/>
                </a:lnTo>
                <a:close/>
              </a:path>
              <a:path w="388619" h="341630">
                <a:moveTo>
                  <a:pt x="41395" y="240029"/>
                </a:moveTo>
                <a:lnTo>
                  <a:pt x="31904" y="240029"/>
                </a:lnTo>
                <a:lnTo>
                  <a:pt x="43045" y="243839"/>
                </a:lnTo>
                <a:lnTo>
                  <a:pt x="41395" y="240029"/>
                </a:lnTo>
                <a:close/>
              </a:path>
              <a:path w="388619" h="341630">
                <a:moveTo>
                  <a:pt x="252144" y="238759"/>
                </a:moveTo>
                <a:lnTo>
                  <a:pt x="246033" y="238759"/>
                </a:lnTo>
                <a:lnTo>
                  <a:pt x="238449" y="240029"/>
                </a:lnTo>
                <a:lnTo>
                  <a:pt x="220816" y="242569"/>
                </a:lnTo>
                <a:lnTo>
                  <a:pt x="260227" y="242569"/>
                </a:lnTo>
                <a:lnTo>
                  <a:pt x="260489" y="241300"/>
                </a:lnTo>
                <a:lnTo>
                  <a:pt x="258064" y="240029"/>
                </a:lnTo>
                <a:lnTo>
                  <a:pt x="252144" y="238759"/>
                </a:lnTo>
                <a:close/>
              </a:path>
              <a:path w="388619" h="341630">
                <a:moveTo>
                  <a:pt x="92542" y="228600"/>
                </a:moveTo>
                <a:lnTo>
                  <a:pt x="36446" y="228600"/>
                </a:lnTo>
                <a:lnTo>
                  <a:pt x="44833" y="229869"/>
                </a:lnTo>
                <a:lnTo>
                  <a:pt x="51329" y="238759"/>
                </a:lnTo>
                <a:lnTo>
                  <a:pt x="55379" y="234950"/>
                </a:lnTo>
                <a:lnTo>
                  <a:pt x="63612" y="232409"/>
                </a:lnTo>
                <a:lnTo>
                  <a:pt x="90902" y="232409"/>
                </a:lnTo>
                <a:lnTo>
                  <a:pt x="92542" y="228600"/>
                </a:lnTo>
                <a:close/>
              </a:path>
              <a:path w="388619" h="341630">
                <a:moveTo>
                  <a:pt x="90902" y="232409"/>
                </a:moveTo>
                <a:lnTo>
                  <a:pt x="63612" y="232409"/>
                </a:lnTo>
                <a:lnTo>
                  <a:pt x="71577" y="238759"/>
                </a:lnTo>
                <a:lnTo>
                  <a:pt x="76829" y="237489"/>
                </a:lnTo>
                <a:lnTo>
                  <a:pt x="235171" y="237489"/>
                </a:lnTo>
                <a:lnTo>
                  <a:pt x="238760" y="236219"/>
                </a:lnTo>
                <a:lnTo>
                  <a:pt x="96399" y="236219"/>
                </a:lnTo>
                <a:lnTo>
                  <a:pt x="94580" y="233679"/>
                </a:lnTo>
                <a:lnTo>
                  <a:pt x="90355" y="233679"/>
                </a:lnTo>
                <a:lnTo>
                  <a:pt x="90902" y="232409"/>
                </a:lnTo>
                <a:close/>
              </a:path>
              <a:path w="388619" h="341630">
                <a:moveTo>
                  <a:pt x="332529" y="78739"/>
                </a:moveTo>
                <a:lnTo>
                  <a:pt x="328017" y="80009"/>
                </a:lnTo>
                <a:lnTo>
                  <a:pt x="323664" y="80009"/>
                </a:lnTo>
                <a:lnTo>
                  <a:pt x="317667" y="82550"/>
                </a:lnTo>
                <a:lnTo>
                  <a:pt x="310305" y="85089"/>
                </a:lnTo>
                <a:lnTo>
                  <a:pt x="301859" y="87629"/>
                </a:lnTo>
                <a:lnTo>
                  <a:pt x="282235" y="96519"/>
                </a:lnTo>
                <a:lnTo>
                  <a:pt x="232815" y="121919"/>
                </a:lnTo>
                <a:lnTo>
                  <a:pt x="179168" y="158750"/>
                </a:lnTo>
                <a:lnTo>
                  <a:pt x="138019" y="193039"/>
                </a:lnTo>
                <a:lnTo>
                  <a:pt x="118877" y="212089"/>
                </a:lnTo>
                <a:lnTo>
                  <a:pt x="113670" y="217169"/>
                </a:lnTo>
                <a:lnTo>
                  <a:pt x="108135" y="223519"/>
                </a:lnTo>
                <a:lnTo>
                  <a:pt x="102352" y="229869"/>
                </a:lnTo>
                <a:lnTo>
                  <a:pt x="96399" y="236219"/>
                </a:lnTo>
                <a:lnTo>
                  <a:pt x="238760" y="236219"/>
                </a:lnTo>
                <a:lnTo>
                  <a:pt x="242349" y="234950"/>
                </a:lnTo>
                <a:lnTo>
                  <a:pt x="287216" y="222250"/>
                </a:lnTo>
                <a:lnTo>
                  <a:pt x="292452" y="220979"/>
                </a:lnTo>
                <a:lnTo>
                  <a:pt x="136278" y="220979"/>
                </a:lnTo>
                <a:lnTo>
                  <a:pt x="170203" y="191769"/>
                </a:lnTo>
                <a:lnTo>
                  <a:pt x="209826" y="163829"/>
                </a:lnTo>
                <a:lnTo>
                  <a:pt x="255119" y="139700"/>
                </a:lnTo>
                <a:lnTo>
                  <a:pt x="306052" y="121919"/>
                </a:lnTo>
                <a:lnTo>
                  <a:pt x="343391" y="121919"/>
                </a:lnTo>
                <a:lnTo>
                  <a:pt x="349718" y="119379"/>
                </a:lnTo>
                <a:lnTo>
                  <a:pt x="363443" y="115569"/>
                </a:lnTo>
                <a:lnTo>
                  <a:pt x="378400" y="111759"/>
                </a:lnTo>
                <a:lnTo>
                  <a:pt x="385749" y="110489"/>
                </a:lnTo>
                <a:lnTo>
                  <a:pt x="387126" y="107950"/>
                </a:lnTo>
                <a:lnTo>
                  <a:pt x="387296" y="105409"/>
                </a:lnTo>
                <a:lnTo>
                  <a:pt x="305004" y="105409"/>
                </a:lnTo>
                <a:lnTo>
                  <a:pt x="315930" y="100329"/>
                </a:lnTo>
                <a:lnTo>
                  <a:pt x="323462" y="96519"/>
                </a:lnTo>
                <a:lnTo>
                  <a:pt x="328903" y="93979"/>
                </a:lnTo>
                <a:lnTo>
                  <a:pt x="333557" y="91439"/>
                </a:lnTo>
                <a:lnTo>
                  <a:pt x="335263" y="90169"/>
                </a:lnTo>
                <a:lnTo>
                  <a:pt x="336332" y="87629"/>
                </a:lnTo>
                <a:lnTo>
                  <a:pt x="336332" y="80009"/>
                </a:lnTo>
                <a:lnTo>
                  <a:pt x="332529" y="78739"/>
                </a:lnTo>
                <a:close/>
              </a:path>
              <a:path w="388619" h="341630">
                <a:moveTo>
                  <a:pt x="93490" y="232409"/>
                </a:moveTo>
                <a:lnTo>
                  <a:pt x="90355" y="233679"/>
                </a:lnTo>
                <a:lnTo>
                  <a:pt x="94580" y="233679"/>
                </a:lnTo>
                <a:lnTo>
                  <a:pt x="93490" y="232409"/>
                </a:lnTo>
                <a:close/>
              </a:path>
              <a:path w="388619" h="341630">
                <a:moveTo>
                  <a:pt x="343391" y="121919"/>
                </a:moveTo>
                <a:lnTo>
                  <a:pt x="306052" y="121919"/>
                </a:lnTo>
                <a:lnTo>
                  <a:pt x="257670" y="143509"/>
                </a:lnTo>
                <a:lnTo>
                  <a:pt x="208265" y="171450"/>
                </a:lnTo>
                <a:lnTo>
                  <a:pt x="165310" y="199389"/>
                </a:lnTo>
                <a:lnTo>
                  <a:pt x="136278" y="220979"/>
                </a:lnTo>
                <a:lnTo>
                  <a:pt x="292452" y="220979"/>
                </a:lnTo>
                <a:lnTo>
                  <a:pt x="308159" y="217169"/>
                </a:lnTo>
                <a:lnTo>
                  <a:pt x="214217" y="217169"/>
                </a:lnTo>
                <a:lnTo>
                  <a:pt x="242121" y="203200"/>
                </a:lnTo>
                <a:lnTo>
                  <a:pt x="266267" y="193039"/>
                </a:lnTo>
                <a:lnTo>
                  <a:pt x="289698" y="184150"/>
                </a:lnTo>
                <a:lnTo>
                  <a:pt x="315457" y="177800"/>
                </a:lnTo>
                <a:lnTo>
                  <a:pt x="325550" y="173989"/>
                </a:lnTo>
                <a:lnTo>
                  <a:pt x="327297" y="172719"/>
                </a:lnTo>
                <a:lnTo>
                  <a:pt x="327729" y="168909"/>
                </a:lnTo>
                <a:lnTo>
                  <a:pt x="278209" y="168909"/>
                </a:lnTo>
                <a:lnTo>
                  <a:pt x="297058" y="161289"/>
                </a:lnTo>
                <a:lnTo>
                  <a:pt x="315856" y="152400"/>
                </a:lnTo>
                <a:lnTo>
                  <a:pt x="333666" y="146050"/>
                </a:lnTo>
                <a:lnTo>
                  <a:pt x="349549" y="139700"/>
                </a:lnTo>
                <a:lnTo>
                  <a:pt x="353743" y="138429"/>
                </a:lnTo>
                <a:lnTo>
                  <a:pt x="356158" y="135889"/>
                </a:lnTo>
                <a:lnTo>
                  <a:pt x="356158" y="134619"/>
                </a:lnTo>
                <a:lnTo>
                  <a:pt x="312671" y="134619"/>
                </a:lnTo>
                <a:lnTo>
                  <a:pt x="333902" y="125729"/>
                </a:lnTo>
                <a:lnTo>
                  <a:pt x="343391" y="121919"/>
                </a:lnTo>
                <a:close/>
              </a:path>
              <a:path w="388619" h="341630">
                <a:moveTo>
                  <a:pt x="318910" y="201929"/>
                </a:moveTo>
                <a:lnTo>
                  <a:pt x="305364" y="201929"/>
                </a:lnTo>
                <a:lnTo>
                  <a:pt x="289166" y="203200"/>
                </a:lnTo>
                <a:lnTo>
                  <a:pt x="268929" y="204469"/>
                </a:lnTo>
                <a:lnTo>
                  <a:pt x="244122" y="209550"/>
                </a:lnTo>
                <a:lnTo>
                  <a:pt x="214217" y="217169"/>
                </a:lnTo>
                <a:lnTo>
                  <a:pt x="308159" y="217169"/>
                </a:lnTo>
                <a:lnTo>
                  <a:pt x="316526" y="214629"/>
                </a:lnTo>
                <a:lnTo>
                  <a:pt x="317574" y="212089"/>
                </a:lnTo>
                <a:lnTo>
                  <a:pt x="317903" y="207009"/>
                </a:lnTo>
                <a:lnTo>
                  <a:pt x="318910" y="201929"/>
                </a:lnTo>
                <a:close/>
              </a:path>
              <a:path w="388619" h="341630">
                <a:moveTo>
                  <a:pt x="95148" y="170179"/>
                </a:moveTo>
                <a:lnTo>
                  <a:pt x="63242" y="170179"/>
                </a:lnTo>
                <a:lnTo>
                  <a:pt x="57510" y="182879"/>
                </a:lnTo>
                <a:lnTo>
                  <a:pt x="53262" y="194309"/>
                </a:lnTo>
                <a:lnTo>
                  <a:pt x="50262" y="203200"/>
                </a:lnTo>
                <a:lnTo>
                  <a:pt x="48277" y="210819"/>
                </a:lnTo>
                <a:lnTo>
                  <a:pt x="100927" y="210819"/>
                </a:lnTo>
                <a:lnTo>
                  <a:pt x="102203" y="208279"/>
                </a:lnTo>
                <a:lnTo>
                  <a:pt x="103772" y="204469"/>
                </a:lnTo>
                <a:lnTo>
                  <a:pt x="82020" y="204469"/>
                </a:lnTo>
                <a:lnTo>
                  <a:pt x="89073" y="184150"/>
                </a:lnTo>
                <a:lnTo>
                  <a:pt x="95148" y="170179"/>
                </a:lnTo>
                <a:close/>
              </a:path>
              <a:path w="388619" h="341630">
                <a:moveTo>
                  <a:pt x="101487" y="182879"/>
                </a:moveTo>
                <a:lnTo>
                  <a:pt x="97643" y="186689"/>
                </a:lnTo>
                <a:lnTo>
                  <a:pt x="95237" y="187959"/>
                </a:lnTo>
                <a:lnTo>
                  <a:pt x="91445" y="193039"/>
                </a:lnTo>
                <a:lnTo>
                  <a:pt x="90355" y="194309"/>
                </a:lnTo>
                <a:lnTo>
                  <a:pt x="82020" y="204469"/>
                </a:lnTo>
                <a:lnTo>
                  <a:pt x="103772" y="204469"/>
                </a:lnTo>
                <a:lnTo>
                  <a:pt x="105341" y="200659"/>
                </a:lnTo>
                <a:lnTo>
                  <a:pt x="107407" y="194309"/>
                </a:lnTo>
                <a:lnTo>
                  <a:pt x="106369" y="190500"/>
                </a:lnTo>
                <a:lnTo>
                  <a:pt x="104303" y="187959"/>
                </a:lnTo>
                <a:lnTo>
                  <a:pt x="101487" y="182879"/>
                </a:lnTo>
                <a:close/>
              </a:path>
              <a:path w="388619" h="341630">
                <a:moveTo>
                  <a:pt x="99047" y="53339"/>
                </a:moveTo>
                <a:lnTo>
                  <a:pt x="78906" y="53339"/>
                </a:lnTo>
                <a:lnTo>
                  <a:pt x="57591" y="91439"/>
                </a:lnTo>
                <a:lnTo>
                  <a:pt x="40749" y="130809"/>
                </a:lnTo>
                <a:lnTo>
                  <a:pt x="27756" y="168909"/>
                </a:lnTo>
                <a:lnTo>
                  <a:pt x="17987" y="200659"/>
                </a:lnTo>
                <a:lnTo>
                  <a:pt x="45696" y="200659"/>
                </a:lnTo>
                <a:lnTo>
                  <a:pt x="47818" y="195579"/>
                </a:lnTo>
                <a:lnTo>
                  <a:pt x="51957" y="187959"/>
                </a:lnTo>
                <a:lnTo>
                  <a:pt x="56954" y="179069"/>
                </a:lnTo>
                <a:lnTo>
                  <a:pt x="63242" y="170179"/>
                </a:lnTo>
                <a:lnTo>
                  <a:pt x="95148" y="170179"/>
                </a:lnTo>
                <a:lnTo>
                  <a:pt x="101087" y="160019"/>
                </a:lnTo>
                <a:lnTo>
                  <a:pt x="107736" y="147319"/>
                </a:lnTo>
                <a:lnTo>
                  <a:pt x="90705" y="147319"/>
                </a:lnTo>
                <a:lnTo>
                  <a:pt x="98990" y="132079"/>
                </a:lnTo>
                <a:lnTo>
                  <a:pt x="113614" y="106679"/>
                </a:lnTo>
                <a:lnTo>
                  <a:pt x="114893" y="104139"/>
                </a:lnTo>
                <a:lnTo>
                  <a:pt x="93850" y="104139"/>
                </a:lnTo>
                <a:lnTo>
                  <a:pt x="104967" y="86359"/>
                </a:lnTo>
                <a:lnTo>
                  <a:pt x="113834" y="73659"/>
                </a:lnTo>
                <a:lnTo>
                  <a:pt x="89307" y="73659"/>
                </a:lnTo>
                <a:lnTo>
                  <a:pt x="97399" y="55879"/>
                </a:lnTo>
                <a:lnTo>
                  <a:pt x="99047" y="53339"/>
                </a:lnTo>
                <a:close/>
              </a:path>
              <a:path w="388619" h="341630">
                <a:moveTo>
                  <a:pt x="329713" y="161289"/>
                </a:moveTo>
                <a:lnTo>
                  <a:pt x="321387" y="161289"/>
                </a:lnTo>
                <a:lnTo>
                  <a:pt x="316024" y="162559"/>
                </a:lnTo>
                <a:lnTo>
                  <a:pt x="307387" y="162559"/>
                </a:lnTo>
                <a:lnTo>
                  <a:pt x="294956" y="165100"/>
                </a:lnTo>
                <a:lnTo>
                  <a:pt x="278209" y="168909"/>
                </a:lnTo>
                <a:lnTo>
                  <a:pt x="327729" y="168909"/>
                </a:lnTo>
                <a:lnTo>
                  <a:pt x="328017" y="166369"/>
                </a:lnTo>
                <a:lnTo>
                  <a:pt x="329713" y="161289"/>
                </a:lnTo>
                <a:close/>
              </a:path>
              <a:path w="388619" h="341630">
                <a:moveTo>
                  <a:pt x="104991" y="133350"/>
                </a:moveTo>
                <a:lnTo>
                  <a:pt x="102915" y="134619"/>
                </a:lnTo>
                <a:lnTo>
                  <a:pt x="99061" y="135889"/>
                </a:lnTo>
                <a:lnTo>
                  <a:pt x="98023" y="138429"/>
                </a:lnTo>
                <a:lnTo>
                  <a:pt x="90705" y="147319"/>
                </a:lnTo>
                <a:lnTo>
                  <a:pt x="107736" y="147319"/>
                </a:lnTo>
                <a:lnTo>
                  <a:pt x="108815" y="144779"/>
                </a:lnTo>
                <a:lnTo>
                  <a:pt x="108815" y="140969"/>
                </a:lnTo>
                <a:lnTo>
                  <a:pt x="107407" y="137159"/>
                </a:lnTo>
                <a:lnTo>
                  <a:pt x="106369" y="134619"/>
                </a:lnTo>
                <a:lnTo>
                  <a:pt x="104991" y="133350"/>
                </a:lnTo>
                <a:close/>
              </a:path>
              <a:path w="388619" h="341630">
                <a:moveTo>
                  <a:pt x="355131" y="127000"/>
                </a:moveTo>
                <a:lnTo>
                  <a:pt x="350958" y="127000"/>
                </a:lnTo>
                <a:lnTo>
                  <a:pt x="343744" y="128269"/>
                </a:lnTo>
                <a:lnTo>
                  <a:pt x="334805" y="129539"/>
                </a:lnTo>
                <a:lnTo>
                  <a:pt x="324372" y="132079"/>
                </a:lnTo>
                <a:lnTo>
                  <a:pt x="312671" y="134619"/>
                </a:lnTo>
                <a:lnTo>
                  <a:pt x="356158" y="134619"/>
                </a:lnTo>
                <a:lnTo>
                  <a:pt x="356158" y="128269"/>
                </a:lnTo>
                <a:lnTo>
                  <a:pt x="355131" y="127000"/>
                </a:lnTo>
                <a:close/>
              </a:path>
              <a:path w="388619" h="341630">
                <a:moveTo>
                  <a:pt x="379490" y="96519"/>
                </a:moveTo>
                <a:lnTo>
                  <a:pt x="365744" y="96519"/>
                </a:lnTo>
                <a:lnTo>
                  <a:pt x="347327" y="97789"/>
                </a:lnTo>
                <a:lnTo>
                  <a:pt x="326370" y="100329"/>
                </a:lnTo>
                <a:lnTo>
                  <a:pt x="305004" y="105409"/>
                </a:lnTo>
                <a:lnTo>
                  <a:pt x="387296" y="105409"/>
                </a:lnTo>
                <a:lnTo>
                  <a:pt x="387465" y="102869"/>
                </a:lnTo>
                <a:lnTo>
                  <a:pt x="388304" y="97789"/>
                </a:lnTo>
                <a:lnTo>
                  <a:pt x="384351" y="97789"/>
                </a:lnTo>
                <a:lnTo>
                  <a:pt x="379490" y="96519"/>
                </a:lnTo>
                <a:close/>
              </a:path>
              <a:path w="388619" h="341630">
                <a:moveTo>
                  <a:pt x="112978" y="83819"/>
                </a:moveTo>
                <a:lnTo>
                  <a:pt x="109863" y="87629"/>
                </a:lnTo>
                <a:lnTo>
                  <a:pt x="107407" y="90169"/>
                </a:lnTo>
                <a:lnTo>
                  <a:pt x="105341" y="91439"/>
                </a:lnTo>
                <a:lnTo>
                  <a:pt x="101137" y="96519"/>
                </a:lnTo>
                <a:lnTo>
                  <a:pt x="93850" y="104139"/>
                </a:lnTo>
                <a:lnTo>
                  <a:pt x="114893" y="104139"/>
                </a:lnTo>
                <a:lnTo>
                  <a:pt x="116811" y="100329"/>
                </a:lnTo>
                <a:lnTo>
                  <a:pt x="118538" y="96519"/>
                </a:lnTo>
                <a:lnTo>
                  <a:pt x="120984" y="95250"/>
                </a:lnTo>
                <a:lnTo>
                  <a:pt x="116482" y="88900"/>
                </a:lnTo>
                <a:lnTo>
                  <a:pt x="112978" y="83819"/>
                </a:lnTo>
                <a:close/>
              </a:path>
              <a:path w="388619" h="341630">
                <a:moveTo>
                  <a:pt x="388514" y="96519"/>
                </a:moveTo>
                <a:lnTo>
                  <a:pt x="384351" y="97789"/>
                </a:lnTo>
                <a:lnTo>
                  <a:pt x="388304" y="97789"/>
                </a:lnTo>
                <a:lnTo>
                  <a:pt x="388514" y="96519"/>
                </a:lnTo>
                <a:close/>
              </a:path>
              <a:path w="388619" h="341630">
                <a:moveTo>
                  <a:pt x="124787" y="39369"/>
                </a:moveTo>
                <a:lnTo>
                  <a:pt x="119936" y="41909"/>
                </a:lnTo>
                <a:lnTo>
                  <a:pt x="117490" y="44450"/>
                </a:lnTo>
                <a:lnTo>
                  <a:pt x="111091" y="50800"/>
                </a:lnTo>
                <a:lnTo>
                  <a:pt x="106150" y="55879"/>
                </a:lnTo>
                <a:lnTo>
                  <a:pt x="99833" y="62229"/>
                </a:lnTo>
                <a:lnTo>
                  <a:pt x="89307" y="73659"/>
                </a:lnTo>
                <a:lnTo>
                  <a:pt x="113834" y="73659"/>
                </a:lnTo>
                <a:lnTo>
                  <a:pt x="114721" y="72389"/>
                </a:lnTo>
                <a:lnTo>
                  <a:pt x="122126" y="63500"/>
                </a:lnTo>
                <a:lnTo>
                  <a:pt x="126195" y="58419"/>
                </a:lnTo>
                <a:lnTo>
                  <a:pt x="129659" y="52069"/>
                </a:lnTo>
                <a:lnTo>
                  <a:pt x="130008" y="50800"/>
                </a:lnTo>
                <a:lnTo>
                  <a:pt x="124787" y="39369"/>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10" name="object 10"/>
          <p:cNvSpPr txBox="1"/>
          <p:nvPr/>
        </p:nvSpPr>
        <p:spPr>
          <a:xfrm>
            <a:off x="2591729" y="2912119"/>
            <a:ext cx="3281679" cy="161583"/>
          </a:xfrm>
          <a:prstGeom prst="rect">
            <a:avLst/>
          </a:prstGeom>
        </p:spPr>
        <p:txBody>
          <a:bodyPr vert="horz" wrap="square" lIns="0" tIns="15240" rIns="0" bIns="0" rtlCol="0">
            <a:spAutoFit/>
          </a:bodyPr>
          <a:lstStyle/>
          <a:p>
            <a:pPr>
              <a:spcBef>
                <a:spcPts val="120"/>
              </a:spcBef>
            </a:pPr>
            <a:r>
              <a:rPr sz="950" spc="-5" dirty="0">
                <a:solidFill>
                  <a:srgbClr val="FFFFFF"/>
                </a:solidFill>
                <a:latin typeface="Tahoma" panose="020B0604030504040204"/>
                <a:ea typeface="Tahoma" panose="020B0604030504040204" charset="0"/>
                <a:cs typeface="Tahoma" panose="020B0604030504040204"/>
              </a:rPr>
              <a:t>The</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Knowledge,</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Information</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and</a:t>
            </a:r>
            <a:r>
              <a:rPr sz="950" spc="-60" dirty="0">
                <a:solidFill>
                  <a:srgbClr val="FFFFFF"/>
                </a:solidFill>
                <a:latin typeface="Tahoma" panose="020B0604030504040204"/>
                <a:ea typeface="Tahoma" panose="020B0604030504040204" charset="0"/>
                <a:cs typeface="Tahoma" panose="020B0604030504040204"/>
              </a:rPr>
              <a:t> </a:t>
            </a:r>
            <a:r>
              <a:rPr sz="950" spc="-10" dirty="0">
                <a:solidFill>
                  <a:srgbClr val="FFFFFF"/>
                </a:solidFill>
                <a:latin typeface="Tahoma" panose="020B0604030504040204"/>
                <a:ea typeface="Tahoma" panose="020B0604030504040204" charset="0"/>
                <a:cs typeface="Tahoma" panose="020B0604030504040204"/>
              </a:rPr>
              <a:t>Innovation</a:t>
            </a:r>
            <a:r>
              <a:rPr sz="950" spc="-60" dirty="0">
                <a:solidFill>
                  <a:srgbClr val="FFFFFF"/>
                </a:solidFill>
                <a:latin typeface="Tahoma" panose="020B0604030504040204"/>
                <a:ea typeface="Tahoma" panose="020B0604030504040204" charset="0"/>
                <a:cs typeface="Tahoma" panose="020B0604030504040204"/>
              </a:rPr>
              <a:t> </a:t>
            </a:r>
            <a:r>
              <a:rPr sz="950" spc="25" dirty="0">
                <a:solidFill>
                  <a:srgbClr val="FFFFFF"/>
                </a:solidFill>
                <a:latin typeface="Tahoma" panose="020B0604030504040204"/>
                <a:ea typeface="Tahoma" panose="020B0604030504040204" charset="0"/>
                <a:cs typeface="Tahoma" panose="020B0604030504040204"/>
              </a:rPr>
              <a:t>Research</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Group</a:t>
            </a:r>
            <a:endParaRPr sz="950">
              <a:latin typeface="Tahoma" panose="020B0604030504040204"/>
              <a:ea typeface="Tahoma" panose="020B0604030504040204" charset="0"/>
              <a:cs typeface="Tahoma" panose="020B0604030504040204"/>
            </a:endParaRPr>
          </a:p>
        </p:txBody>
      </p:sp>
      <p:sp>
        <p:nvSpPr>
          <p:cNvPr id="16" name="Rectangle 15"/>
          <p:cNvSpPr/>
          <p:nvPr/>
        </p:nvSpPr>
        <p:spPr>
          <a:xfrm>
            <a:off x="685800" y="457200"/>
            <a:ext cx="10757844" cy="1943417"/>
          </a:xfrm>
          <a:prstGeom prst="rect">
            <a:avLst/>
          </a:prstGeom>
        </p:spPr>
        <p:txBody>
          <a:bodyPr wrap="square">
            <a:spAutoFit/>
          </a:bodyPr>
          <a:lstStyle/>
          <a:p>
            <a:pPr algn="ctr">
              <a:lnSpc>
                <a:spcPct val="150000"/>
              </a:lnSpc>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Imagine that you</a:t>
            </a:r>
            <a:r>
              <a:rPr lang="zh-CN" alt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are</a:t>
            </a:r>
            <a:r>
              <a:rPr lang="zh-CN" alt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the manager of a supermarket. Your supermarket would mail a promotion to 1000 people who live in the local area with a coupon. </a:t>
            </a:r>
            <a:endParaRPr lang="en-US" sz="28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4" name="Rectangle 13"/>
          <p:cNvSpPr/>
          <p:nvPr/>
        </p:nvSpPr>
        <p:spPr>
          <a:xfrm>
            <a:off x="3769366" y="2912119"/>
            <a:ext cx="5025696" cy="1469185"/>
          </a:xfrm>
          <a:prstGeom prst="rect">
            <a:avLst/>
          </a:prstGeom>
          <a:ln w="25400">
            <a:solidFill>
              <a:schemeClr val="tx2"/>
            </a:solidFill>
          </a:ln>
        </p:spPr>
        <p:txBody>
          <a:bodyPr wrap="square">
            <a:spAutoFit/>
          </a:bodyPr>
          <a:lstStyle/>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$1</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Off</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endPar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Any</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Product Above $3</a:t>
            </a:r>
            <a:endPar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2" name="TextBox 11"/>
          <p:cNvSpPr txBox="1"/>
          <p:nvPr/>
        </p:nvSpPr>
        <p:spPr>
          <a:xfrm>
            <a:off x="914399" y="5105400"/>
            <a:ext cx="10735631" cy="523220"/>
          </a:xfrm>
          <a:prstGeom prst="rect">
            <a:avLst/>
          </a:prstGeom>
          <a:noFill/>
        </p:spPr>
        <p:txBody>
          <a:bodyPr wrap="none" rtlCol="0">
            <a:spAutoFit/>
          </a:bodyPr>
          <a:lstStyle/>
          <a:p>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How many people do you think would redeem the coupon?</a:t>
            </a:r>
            <a:endParaRPr lang="en-US" sz="2800" dirty="0">
              <a:ea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C340-1AF9-029A-B89D-BD04D222174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525649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498699"/>
            <a:ext cx="11277600" cy="788421"/>
          </a:xfrm>
          <a:prstGeom prst="rect">
            <a:avLst/>
          </a:prstGeom>
        </p:spPr>
        <p:txBody>
          <a:bodyPr vert="horz" wrap="square" lIns="0" tIns="12700" rIns="0" bIns="0" rtlCol="0">
            <a:spAutoFit/>
          </a:bodyPr>
          <a:lstStyle/>
          <a:p>
            <a:pPr marL="12700" algn="ctr">
              <a:spcBef>
                <a:spcPts val="100"/>
              </a:spcBef>
            </a:pPr>
            <a:r>
              <a:rPr lang="en-US" altLang="zh-CN" sz="2800" b="1" spc="-15" dirty="0">
                <a:solidFill>
                  <a:schemeClr val="tx1">
                    <a:lumMod val="75000"/>
                    <a:lumOff val="25000"/>
                  </a:schemeClr>
                </a:solidFill>
                <a:latin typeface="+mj-lt"/>
              </a:rPr>
              <a:t>Alternative</a:t>
            </a:r>
            <a:r>
              <a:rPr lang="zh-CN" altLang="en-US" sz="2800" b="1" spc="-15" dirty="0">
                <a:solidFill>
                  <a:schemeClr val="tx1">
                    <a:lumMod val="75000"/>
                    <a:lumOff val="25000"/>
                  </a:schemeClr>
                </a:solidFill>
                <a:latin typeface="+mj-lt"/>
              </a:rPr>
              <a:t> </a:t>
            </a:r>
            <a:r>
              <a:rPr lang="en-US" altLang="zh-CN" sz="2800" b="1" spc="-15" dirty="0">
                <a:solidFill>
                  <a:schemeClr val="tx1">
                    <a:lumMod val="75000"/>
                    <a:lumOff val="25000"/>
                  </a:schemeClr>
                </a:solidFill>
                <a:latin typeface="+mj-lt"/>
              </a:rPr>
              <a:t>Explanation</a:t>
            </a:r>
            <a:br>
              <a:rPr lang="en-US" altLang="zh-CN" sz="2800" b="1" spc="-15" dirty="0">
                <a:solidFill>
                  <a:schemeClr val="tx1">
                    <a:lumMod val="75000"/>
                    <a:lumOff val="25000"/>
                  </a:schemeClr>
                </a:solidFill>
                <a:latin typeface="+mj-lt"/>
              </a:rPr>
            </a:br>
            <a:r>
              <a:rPr lang="en-US" altLang="zh-CN" sz="2800" b="1" dirty="0">
                <a:solidFill>
                  <a:schemeClr val="tx1">
                    <a:lumMod val="75000"/>
                    <a:lumOff val="25000"/>
                  </a:schemeClr>
                </a:solidFill>
                <a:latin typeface="+mj-lt"/>
              </a:rPr>
              <a:t>Mere</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Evaluability</a:t>
            </a:r>
            <a:r>
              <a:rPr lang="zh-CN" altLang="en-US" sz="2800" b="1" dirty="0">
                <a:solidFill>
                  <a:schemeClr val="tx1">
                    <a:lumMod val="75000"/>
                    <a:lumOff val="25000"/>
                  </a:schemeClr>
                </a:solidFill>
                <a:latin typeface="+mj-lt"/>
              </a:rPr>
              <a:t> </a:t>
            </a:r>
            <a:r>
              <a:rPr lang="en-US" altLang="zh-CN" sz="2800" b="1" dirty="0">
                <a:solidFill>
                  <a:schemeClr val="tx1">
                    <a:lumMod val="75000"/>
                    <a:lumOff val="25000"/>
                  </a:schemeClr>
                </a:solidFill>
                <a:latin typeface="+mj-lt"/>
              </a:rPr>
              <a:t>Effect?</a:t>
            </a:r>
            <a:endParaRPr lang="en-US" sz="2800" b="1" dirty="0">
              <a:solidFill>
                <a:schemeClr val="tx1">
                  <a:lumMod val="75000"/>
                  <a:lumOff val="25000"/>
                </a:schemeClr>
              </a:solidFill>
              <a:latin typeface="+mj-lt"/>
            </a:endParaRPr>
          </a:p>
        </p:txBody>
      </p:sp>
      <p:sp>
        <p:nvSpPr>
          <p:cNvPr id="6" name="object 6"/>
          <p:cNvSpPr txBox="1"/>
          <p:nvPr/>
        </p:nvSpPr>
        <p:spPr>
          <a:xfrm>
            <a:off x="1765582" y="1905000"/>
            <a:ext cx="8660836" cy="5412379"/>
          </a:xfrm>
          <a:prstGeom prst="rect">
            <a:avLst/>
          </a:prstGeom>
        </p:spPr>
        <p:txBody>
          <a:bodyPr vert="horz" wrap="square" lIns="0" tIns="33655" rIns="0" bIns="0" rtlCol="0">
            <a:spAutoFit/>
          </a:bodyPr>
          <a:lstStyle/>
          <a:p>
            <a:pPr marL="406400" indent="-342900">
              <a:lnSpc>
                <a:spcPct val="150000"/>
              </a:lnSpc>
              <a:spcBef>
                <a:spcPts val="265"/>
              </a:spcBef>
              <a:buFont typeface="Wingdings" pitchFamily="2" charset="2"/>
              <a:buChar char="Ø"/>
              <a:tabLst>
                <a:tab pos="405765" algn="l"/>
                <a:tab pos="406400" algn="l"/>
              </a:tabLst>
            </a:pPr>
            <a:r>
              <a:rPr lang="en-US" altLang="zh-CN" sz="2400" spc="30" dirty="0">
                <a:solidFill>
                  <a:schemeClr val="tx1">
                    <a:lumMod val="75000"/>
                    <a:lumOff val="25000"/>
                  </a:schemeClr>
                </a:solidFill>
                <a:cs typeface="Tahoma" panose="020B0604030504040204"/>
              </a:rPr>
              <a:t>Note</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that</a:t>
            </a:r>
            <a:r>
              <a:rPr lang="zh-CN" altLang="en-US" sz="2400" spc="30" dirty="0">
                <a:solidFill>
                  <a:schemeClr val="tx1">
                    <a:lumMod val="75000"/>
                    <a:lumOff val="25000"/>
                  </a:schemeClr>
                </a:solidFill>
                <a:cs typeface="Tahoma" panose="020B0604030504040204"/>
              </a:rPr>
              <a:t> </a:t>
            </a:r>
            <a:r>
              <a:rPr lang="en-US" sz="2400" dirty="0">
                <a:solidFill>
                  <a:schemeClr val="tx1">
                    <a:lumMod val="75000"/>
                    <a:lumOff val="25000"/>
                  </a:schemeClr>
                </a:solidFill>
                <a:latin typeface="Tahoma" panose="020B0604030504040204" charset="0"/>
                <a:ea typeface="Tahoma" panose="020B0604030504040204" charset="0"/>
                <a:cs typeface="Tahoma" panose="020B0604030504040204" charset="0"/>
              </a:rPr>
              <a:t>a target being easier to evaluate does not imply it would be judged to be </a:t>
            </a:r>
            <a:r>
              <a:rPr lang="en-US" sz="2400" i="1" dirty="0">
                <a:solidFill>
                  <a:schemeClr val="tx1">
                    <a:lumMod val="75000"/>
                    <a:lumOff val="25000"/>
                  </a:schemeClr>
                </a:solidFill>
                <a:latin typeface="Tahoma" panose="020B0604030504040204" charset="0"/>
                <a:ea typeface="Tahoma" panose="020B0604030504040204" charset="0"/>
                <a:cs typeface="Tahoma" panose="020B0604030504040204" charset="0"/>
              </a:rPr>
              <a:t>larger</a:t>
            </a:r>
            <a:r>
              <a:rPr lang="en-US" sz="2400" dirty="0">
                <a:solidFill>
                  <a:schemeClr val="tx1">
                    <a:lumMod val="75000"/>
                    <a:lumOff val="25000"/>
                  </a:schemeClr>
                </a:solidFill>
                <a:latin typeface="Tahoma" panose="020B0604030504040204" charset="0"/>
                <a:ea typeface="Tahoma" panose="020B0604030504040204" charset="0"/>
                <a:cs typeface="Tahoma" panose="020B0604030504040204" charset="0"/>
              </a:rPr>
              <a:t> in magnitude. </a:t>
            </a:r>
            <a:endParaRPr lang="en-US" altLang="zh-CN" sz="2400" spc="30" dirty="0">
              <a:solidFill>
                <a:schemeClr val="tx1">
                  <a:lumMod val="75000"/>
                  <a:lumOff val="25000"/>
                </a:schemeClr>
              </a:solidFill>
              <a:cs typeface="Tahoma" panose="020B0604030504040204"/>
            </a:endParaRPr>
          </a:p>
          <a:p>
            <a:pPr marL="63500">
              <a:lnSpc>
                <a:spcPct val="150000"/>
              </a:lnSpc>
              <a:spcBef>
                <a:spcPts val="265"/>
              </a:spcBef>
              <a:tabLst>
                <a:tab pos="405765" algn="l"/>
                <a:tab pos="406400" algn="l"/>
              </a:tabLst>
            </a:pPr>
            <a:endParaRPr lang="en-US" altLang="zh-CN" sz="2400" spc="30" dirty="0">
              <a:solidFill>
                <a:schemeClr val="tx1">
                  <a:lumMod val="75000"/>
                  <a:lumOff val="25000"/>
                </a:schemeClr>
              </a:solidFill>
              <a:cs typeface="Tahoma" panose="020B0604030504040204"/>
            </a:endParaRPr>
          </a:p>
          <a:p>
            <a:pPr marL="406400" indent="-342900">
              <a:lnSpc>
                <a:spcPct val="150000"/>
              </a:lnSpc>
              <a:spcBef>
                <a:spcPts val="265"/>
              </a:spcBef>
              <a:buFont typeface="Wingdings" pitchFamily="2" charset="2"/>
              <a:buChar char="Ø"/>
              <a:tabLst>
                <a:tab pos="405765" algn="l"/>
                <a:tab pos="406400" algn="l"/>
              </a:tabLst>
            </a:pPr>
            <a:r>
              <a:rPr lang="en-US" altLang="zh-CN" sz="2400" spc="30" dirty="0">
                <a:solidFill>
                  <a:schemeClr val="tx1">
                    <a:lumMod val="75000"/>
                    <a:lumOff val="25000"/>
                  </a:schemeClr>
                </a:solidFill>
                <a:cs typeface="Tahoma" panose="020B0604030504040204"/>
              </a:rPr>
              <a:t>Supplemental</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Study:</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evaluability</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as</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a</a:t>
            </a:r>
            <a:r>
              <a:rPr lang="zh-CN" altLang="en-US" sz="2400" spc="30" dirty="0">
                <a:solidFill>
                  <a:schemeClr val="tx1">
                    <a:lumMod val="75000"/>
                    <a:lumOff val="25000"/>
                  </a:schemeClr>
                </a:solidFill>
                <a:cs typeface="Tahoma" panose="020B0604030504040204"/>
              </a:rPr>
              <a:t> </a:t>
            </a:r>
            <a:r>
              <a:rPr lang="en-US" altLang="zh-CN" sz="2400" spc="30" dirty="0">
                <a:solidFill>
                  <a:schemeClr val="tx1">
                    <a:lumMod val="75000"/>
                    <a:lumOff val="25000"/>
                  </a:schemeClr>
                </a:solidFill>
                <a:cs typeface="Tahoma" panose="020B0604030504040204"/>
              </a:rPr>
              <a:t>covariate.</a:t>
            </a:r>
            <a:r>
              <a:rPr lang="zh-CN" altLang="en-US" sz="2400" spc="30" dirty="0">
                <a:solidFill>
                  <a:schemeClr val="tx1">
                    <a:lumMod val="75000"/>
                    <a:lumOff val="25000"/>
                  </a:schemeClr>
                </a:solidFill>
                <a:cs typeface="Tahoma" panose="020B0604030504040204"/>
              </a:rPr>
              <a:t> </a:t>
            </a:r>
            <a:endParaRPr lang="en-US" altLang="zh-CN" sz="2400" spc="30" dirty="0">
              <a:solidFill>
                <a:schemeClr val="tx1">
                  <a:lumMod val="75000"/>
                  <a:lumOff val="25000"/>
                </a:schemeClr>
              </a:solidFill>
              <a:cs typeface="Tahoma" panose="020B0604030504040204"/>
            </a:endParaRPr>
          </a:p>
          <a:p>
            <a:pPr marL="406400" indent="-342900">
              <a:spcBef>
                <a:spcPts val="265"/>
              </a:spcBef>
              <a:buFont typeface="Arial" panose="020B0604020202020204" pitchFamily="34" charset="0"/>
              <a:buChar char="•"/>
              <a:tabLst>
                <a:tab pos="405765" algn="l"/>
                <a:tab pos="406400" algn="l"/>
              </a:tabLst>
            </a:pPr>
            <a:endParaRPr lang="en-US" altLang="zh-CN" sz="2400" spc="30" dirty="0">
              <a:solidFill>
                <a:schemeClr val="tx1">
                  <a:lumMod val="75000"/>
                  <a:lumOff val="25000"/>
                </a:schemeClr>
              </a:solidFill>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r>
              <a:rPr lang="en-US" altLang="zh-CN" sz="2000" spc="30" dirty="0">
                <a:solidFill>
                  <a:schemeClr val="tx1">
                    <a:lumMod val="75000"/>
                    <a:lumOff val="25000"/>
                  </a:schemeClr>
                </a:solidFill>
                <a:latin typeface="Tahoma" panose="020B0604030504040204"/>
                <a:cs typeface="Tahoma" panose="020B0604030504040204"/>
              </a:rPr>
              <a:t> </a:t>
            </a: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63500">
              <a:spcBef>
                <a:spcPts val="265"/>
              </a:spcBef>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2000" spc="30" dirty="0">
              <a:solidFill>
                <a:schemeClr val="tx1">
                  <a:lumMod val="75000"/>
                  <a:lumOff val="25000"/>
                </a:schemeClr>
              </a:solidFill>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a:p>
            <a:pPr marL="406400" indent="-342900">
              <a:spcBef>
                <a:spcPts val="265"/>
              </a:spcBef>
              <a:buFont typeface="Tahoma" panose="020B0604030504040204" charset="0"/>
              <a:buChar char=""/>
              <a:tabLst>
                <a:tab pos="405765" algn="l"/>
                <a:tab pos="406400" algn="l"/>
              </a:tabLst>
            </a:pPr>
            <a:endParaRPr lang="en-US" altLang="zh-CN" sz="1700" spc="30" dirty="0">
              <a:latin typeface="Tahoma" panose="020B0604030504040204"/>
              <a:cs typeface="Tahoma" panose="020B0604030504040204"/>
            </a:endParaRPr>
          </a:p>
        </p:txBody>
      </p:sp>
    </p:spTree>
    <p:extLst>
      <p:ext uri="{BB962C8B-B14F-4D97-AF65-F5344CB8AC3E}">
        <p14:creationId xmlns:p14="http://schemas.microsoft.com/office/powerpoint/2010/main" val="251416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152724" y="2934206"/>
            <a:ext cx="216535" cy="119380"/>
          </a:xfrm>
          <a:custGeom>
            <a:avLst/>
            <a:gdLst/>
            <a:ahLst/>
            <a:cxnLst/>
            <a:rect l="l" t="t" r="r" b="b"/>
            <a:pathLst>
              <a:path w="216534" h="119380">
                <a:moveTo>
                  <a:pt x="4501" y="104749"/>
                </a:moveTo>
                <a:lnTo>
                  <a:pt x="2086" y="108234"/>
                </a:lnTo>
                <a:lnTo>
                  <a:pt x="0" y="111028"/>
                </a:lnTo>
                <a:lnTo>
                  <a:pt x="2435" y="117646"/>
                </a:lnTo>
                <a:lnTo>
                  <a:pt x="4501" y="119373"/>
                </a:lnTo>
                <a:lnTo>
                  <a:pt x="25027" y="119373"/>
                </a:lnTo>
                <a:lnTo>
                  <a:pt x="27483" y="114184"/>
                </a:lnTo>
                <a:lnTo>
                  <a:pt x="28521" y="111028"/>
                </a:lnTo>
                <a:lnTo>
                  <a:pt x="28826" y="110350"/>
                </a:lnTo>
                <a:lnTo>
                  <a:pt x="11840" y="110350"/>
                </a:lnTo>
                <a:lnTo>
                  <a:pt x="4501" y="104749"/>
                </a:lnTo>
                <a:close/>
              </a:path>
              <a:path w="216534" h="119380">
                <a:moveTo>
                  <a:pt x="54638" y="104442"/>
                </a:moveTo>
                <a:lnTo>
                  <a:pt x="51853" y="107915"/>
                </a:lnTo>
                <a:lnTo>
                  <a:pt x="49386" y="110711"/>
                </a:lnTo>
                <a:lnTo>
                  <a:pt x="52192" y="115910"/>
                </a:lnTo>
                <a:lnTo>
                  <a:pt x="54638" y="119373"/>
                </a:lnTo>
                <a:lnTo>
                  <a:pt x="73375" y="119373"/>
                </a:lnTo>
                <a:lnTo>
                  <a:pt x="76285" y="113452"/>
                </a:lnTo>
                <a:lnTo>
                  <a:pt x="77008" y="111028"/>
                </a:lnTo>
                <a:lnTo>
                  <a:pt x="61905" y="111028"/>
                </a:lnTo>
                <a:lnTo>
                  <a:pt x="54638" y="104442"/>
                </a:lnTo>
                <a:close/>
              </a:path>
              <a:path w="216534" h="119380">
                <a:moveTo>
                  <a:pt x="94281" y="104442"/>
                </a:moveTo>
                <a:lnTo>
                  <a:pt x="90776" y="107915"/>
                </a:lnTo>
                <a:lnTo>
                  <a:pt x="87672" y="111028"/>
                </a:lnTo>
                <a:lnTo>
                  <a:pt x="91845" y="117646"/>
                </a:lnTo>
                <a:lnTo>
                  <a:pt x="93942" y="119373"/>
                </a:lnTo>
                <a:lnTo>
                  <a:pt x="113039" y="119373"/>
                </a:lnTo>
                <a:lnTo>
                  <a:pt x="118153" y="111028"/>
                </a:lnTo>
                <a:lnTo>
                  <a:pt x="118627" y="110350"/>
                </a:lnTo>
                <a:lnTo>
                  <a:pt x="99523" y="110350"/>
                </a:lnTo>
                <a:lnTo>
                  <a:pt x="94281" y="104442"/>
                </a:lnTo>
                <a:close/>
              </a:path>
              <a:path w="216534" h="119380">
                <a:moveTo>
                  <a:pt x="140234" y="103003"/>
                </a:moveTo>
                <a:lnTo>
                  <a:pt x="137408" y="108234"/>
                </a:lnTo>
                <a:lnTo>
                  <a:pt x="135342" y="112457"/>
                </a:lnTo>
                <a:lnTo>
                  <a:pt x="138826" y="118017"/>
                </a:lnTo>
                <a:lnTo>
                  <a:pt x="140553" y="119373"/>
                </a:lnTo>
                <a:lnTo>
                  <a:pt x="159002" y="119373"/>
                </a:lnTo>
                <a:lnTo>
                  <a:pt x="162283" y="112077"/>
                </a:lnTo>
                <a:lnTo>
                  <a:pt x="148909" y="112077"/>
                </a:lnTo>
                <a:lnTo>
                  <a:pt x="140234" y="103003"/>
                </a:lnTo>
                <a:close/>
              </a:path>
              <a:path w="216534" h="119380">
                <a:moveTo>
                  <a:pt x="155667" y="60151"/>
                </a:moveTo>
                <a:lnTo>
                  <a:pt x="127541" y="60151"/>
                </a:lnTo>
                <a:lnTo>
                  <a:pt x="131461" y="69729"/>
                </a:lnTo>
                <a:lnTo>
                  <a:pt x="136548" y="78296"/>
                </a:lnTo>
                <a:lnTo>
                  <a:pt x="143430" y="85125"/>
                </a:lnTo>
                <a:lnTo>
                  <a:pt x="152733" y="89489"/>
                </a:lnTo>
                <a:lnTo>
                  <a:pt x="155138" y="89798"/>
                </a:lnTo>
                <a:lnTo>
                  <a:pt x="158643" y="91576"/>
                </a:lnTo>
                <a:lnTo>
                  <a:pt x="159002" y="92284"/>
                </a:lnTo>
                <a:lnTo>
                  <a:pt x="159002" y="95737"/>
                </a:lnTo>
                <a:lnTo>
                  <a:pt x="158643" y="97802"/>
                </a:lnTo>
                <a:lnTo>
                  <a:pt x="157954" y="102016"/>
                </a:lnTo>
                <a:lnTo>
                  <a:pt x="155508" y="106856"/>
                </a:lnTo>
                <a:lnTo>
                  <a:pt x="148909" y="112077"/>
                </a:lnTo>
                <a:lnTo>
                  <a:pt x="162283" y="112077"/>
                </a:lnTo>
                <a:lnTo>
                  <a:pt x="171531" y="81823"/>
                </a:lnTo>
                <a:lnTo>
                  <a:pt x="171531" y="78709"/>
                </a:lnTo>
                <a:lnTo>
                  <a:pt x="164881" y="77332"/>
                </a:lnTo>
                <a:lnTo>
                  <a:pt x="161418" y="76931"/>
                </a:lnTo>
                <a:lnTo>
                  <a:pt x="158643" y="75544"/>
                </a:lnTo>
                <a:lnTo>
                  <a:pt x="157604" y="70662"/>
                </a:lnTo>
                <a:lnTo>
                  <a:pt x="156133" y="63209"/>
                </a:lnTo>
                <a:lnTo>
                  <a:pt x="155667" y="60151"/>
                </a:lnTo>
                <a:close/>
              </a:path>
              <a:path w="216534" h="119380">
                <a:moveTo>
                  <a:pt x="70218" y="73150"/>
                </a:moveTo>
                <a:lnTo>
                  <a:pt x="45645" y="73150"/>
                </a:lnTo>
                <a:lnTo>
                  <a:pt x="46580" y="74497"/>
                </a:lnTo>
                <a:lnTo>
                  <a:pt x="47443" y="75843"/>
                </a:lnTo>
                <a:lnTo>
                  <a:pt x="48009" y="76931"/>
                </a:lnTo>
                <a:lnTo>
                  <a:pt x="52901" y="84578"/>
                </a:lnTo>
                <a:lnTo>
                  <a:pt x="57043" y="90516"/>
                </a:lnTo>
                <a:lnTo>
                  <a:pt x="64022" y="93271"/>
                </a:lnTo>
                <a:lnTo>
                  <a:pt x="66797" y="94690"/>
                </a:lnTo>
                <a:lnTo>
                  <a:pt x="68544" y="95737"/>
                </a:lnTo>
                <a:lnTo>
                  <a:pt x="69562" y="96817"/>
                </a:lnTo>
                <a:lnTo>
                  <a:pt x="70621" y="97802"/>
                </a:lnTo>
                <a:lnTo>
                  <a:pt x="70520" y="101615"/>
                </a:lnTo>
                <a:lnTo>
                  <a:pt x="70302" y="103003"/>
                </a:lnTo>
                <a:lnTo>
                  <a:pt x="70302" y="105829"/>
                </a:lnTo>
                <a:lnTo>
                  <a:pt x="69223" y="108234"/>
                </a:lnTo>
                <a:lnTo>
                  <a:pt x="66437" y="109323"/>
                </a:lnTo>
                <a:lnTo>
                  <a:pt x="61905" y="111028"/>
                </a:lnTo>
                <a:lnTo>
                  <a:pt x="77008" y="111028"/>
                </a:lnTo>
                <a:lnTo>
                  <a:pt x="78246" y="106856"/>
                </a:lnTo>
                <a:lnTo>
                  <a:pt x="79333" y="100173"/>
                </a:lnTo>
                <a:lnTo>
                  <a:pt x="79583" y="95408"/>
                </a:lnTo>
                <a:lnTo>
                  <a:pt x="79676" y="82830"/>
                </a:lnTo>
                <a:lnTo>
                  <a:pt x="74444" y="80786"/>
                </a:lnTo>
                <a:lnTo>
                  <a:pt x="72697" y="79696"/>
                </a:lnTo>
                <a:lnTo>
                  <a:pt x="70949" y="75544"/>
                </a:lnTo>
                <a:lnTo>
                  <a:pt x="70218" y="73150"/>
                </a:lnTo>
                <a:close/>
              </a:path>
              <a:path w="216534" h="119380">
                <a:moveTo>
                  <a:pt x="120387" y="12241"/>
                </a:moveTo>
                <a:lnTo>
                  <a:pt x="118363" y="12241"/>
                </a:lnTo>
                <a:lnTo>
                  <a:pt x="116533" y="12457"/>
                </a:lnTo>
                <a:lnTo>
                  <a:pt x="103599" y="14904"/>
                </a:lnTo>
                <a:lnTo>
                  <a:pt x="92009" y="18094"/>
                </a:lnTo>
                <a:lnTo>
                  <a:pt x="79826" y="21276"/>
                </a:lnTo>
                <a:lnTo>
                  <a:pt x="66797" y="23382"/>
                </a:lnTo>
                <a:lnTo>
                  <a:pt x="57043" y="23382"/>
                </a:lnTo>
                <a:lnTo>
                  <a:pt x="51010" y="28632"/>
                </a:lnTo>
                <a:lnTo>
                  <a:pt x="41009" y="37470"/>
                </a:lnTo>
                <a:lnTo>
                  <a:pt x="29580" y="47387"/>
                </a:lnTo>
                <a:lnTo>
                  <a:pt x="29693" y="47623"/>
                </a:lnTo>
                <a:lnTo>
                  <a:pt x="22125" y="54510"/>
                </a:lnTo>
                <a:lnTo>
                  <a:pt x="22045" y="55731"/>
                </a:lnTo>
                <a:lnTo>
                  <a:pt x="22769" y="61885"/>
                </a:lnTo>
                <a:lnTo>
                  <a:pt x="23299" y="67938"/>
                </a:lnTo>
                <a:lnTo>
                  <a:pt x="23426" y="70662"/>
                </a:lnTo>
                <a:lnTo>
                  <a:pt x="23551" y="89489"/>
                </a:lnTo>
                <a:lnTo>
                  <a:pt x="23290" y="92284"/>
                </a:lnTo>
                <a:lnTo>
                  <a:pt x="23184" y="96817"/>
                </a:lnTo>
                <a:lnTo>
                  <a:pt x="22951" y="99211"/>
                </a:lnTo>
                <a:lnTo>
                  <a:pt x="22252" y="102016"/>
                </a:lnTo>
                <a:lnTo>
                  <a:pt x="21224" y="104749"/>
                </a:lnTo>
                <a:lnTo>
                  <a:pt x="20535" y="107216"/>
                </a:lnTo>
                <a:lnTo>
                  <a:pt x="18449" y="109323"/>
                </a:lnTo>
                <a:lnTo>
                  <a:pt x="14944" y="109662"/>
                </a:lnTo>
                <a:lnTo>
                  <a:pt x="11840" y="110350"/>
                </a:lnTo>
                <a:lnTo>
                  <a:pt x="28826" y="110350"/>
                </a:lnTo>
                <a:lnTo>
                  <a:pt x="29919" y="107915"/>
                </a:lnTo>
                <a:lnTo>
                  <a:pt x="31666" y="105469"/>
                </a:lnTo>
                <a:lnTo>
                  <a:pt x="33054" y="101615"/>
                </a:lnTo>
                <a:lnTo>
                  <a:pt x="34421" y="99211"/>
                </a:lnTo>
                <a:lnTo>
                  <a:pt x="35850" y="96817"/>
                </a:lnTo>
                <a:lnTo>
                  <a:pt x="37206" y="93271"/>
                </a:lnTo>
                <a:lnTo>
                  <a:pt x="37926" y="90877"/>
                </a:lnTo>
                <a:lnTo>
                  <a:pt x="38265" y="88431"/>
                </a:lnTo>
                <a:lnTo>
                  <a:pt x="39324" y="85985"/>
                </a:lnTo>
                <a:lnTo>
                  <a:pt x="39673" y="84269"/>
                </a:lnTo>
                <a:lnTo>
                  <a:pt x="41050" y="80436"/>
                </a:lnTo>
                <a:lnTo>
                  <a:pt x="43127" y="76931"/>
                </a:lnTo>
                <a:lnTo>
                  <a:pt x="44535" y="74876"/>
                </a:lnTo>
                <a:lnTo>
                  <a:pt x="44853" y="74239"/>
                </a:lnTo>
                <a:lnTo>
                  <a:pt x="45346" y="73620"/>
                </a:lnTo>
                <a:lnTo>
                  <a:pt x="45645" y="73150"/>
                </a:lnTo>
                <a:lnTo>
                  <a:pt x="70218" y="73150"/>
                </a:lnTo>
                <a:lnTo>
                  <a:pt x="69562" y="71002"/>
                </a:lnTo>
                <a:lnTo>
                  <a:pt x="69593" y="68618"/>
                </a:lnTo>
                <a:lnTo>
                  <a:pt x="76496" y="65976"/>
                </a:lnTo>
                <a:lnTo>
                  <a:pt x="83748" y="62439"/>
                </a:lnTo>
                <a:lnTo>
                  <a:pt x="91351" y="57958"/>
                </a:lnTo>
                <a:lnTo>
                  <a:pt x="99307" y="52484"/>
                </a:lnTo>
                <a:lnTo>
                  <a:pt x="154331" y="52484"/>
                </a:lnTo>
                <a:lnTo>
                  <a:pt x="152705" y="45543"/>
                </a:lnTo>
                <a:lnTo>
                  <a:pt x="148909" y="37286"/>
                </a:lnTo>
                <a:lnTo>
                  <a:pt x="161219" y="37286"/>
                </a:lnTo>
                <a:lnTo>
                  <a:pt x="157604" y="33451"/>
                </a:lnTo>
                <a:lnTo>
                  <a:pt x="151713" y="27117"/>
                </a:lnTo>
                <a:lnTo>
                  <a:pt x="146731" y="22411"/>
                </a:lnTo>
                <a:lnTo>
                  <a:pt x="122422" y="12303"/>
                </a:lnTo>
                <a:lnTo>
                  <a:pt x="120387" y="12241"/>
                </a:lnTo>
                <a:close/>
              </a:path>
              <a:path w="216534" h="119380">
                <a:moveTo>
                  <a:pt x="154331" y="52484"/>
                </a:moveTo>
                <a:lnTo>
                  <a:pt x="99307" y="52484"/>
                </a:lnTo>
                <a:lnTo>
                  <a:pt x="99410" y="55372"/>
                </a:lnTo>
                <a:lnTo>
                  <a:pt x="114097" y="90516"/>
                </a:lnTo>
                <a:lnTo>
                  <a:pt x="116204" y="92962"/>
                </a:lnTo>
                <a:lnTo>
                  <a:pt x="116365" y="93651"/>
                </a:lnTo>
                <a:lnTo>
                  <a:pt x="116414" y="95737"/>
                </a:lnTo>
                <a:lnTo>
                  <a:pt x="115156" y="99211"/>
                </a:lnTo>
                <a:lnTo>
                  <a:pt x="114097" y="100979"/>
                </a:lnTo>
                <a:lnTo>
                  <a:pt x="112031" y="105469"/>
                </a:lnTo>
                <a:lnTo>
                  <a:pt x="107509" y="109323"/>
                </a:lnTo>
                <a:lnTo>
                  <a:pt x="104035" y="109662"/>
                </a:lnTo>
                <a:lnTo>
                  <a:pt x="99523" y="110350"/>
                </a:lnTo>
                <a:lnTo>
                  <a:pt x="118627" y="110350"/>
                </a:lnTo>
                <a:lnTo>
                  <a:pt x="123278" y="103699"/>
                </a:lnTo>
                <a:lnTo>
                  <a:pt x="127885" y="97243"/>
                </a:lnTo>
                <a:lnTo>
                  <a:pt x="131159" y="91925"/>
                </a:lnTo>
                <a:lnTo>
                  <a:pt x="132896" y="87362"/>
                </a:lnTo>
                <a:lnTo>
                  <a:pt x="132896" y="85636"/>
                </a:lnTo>
                <a:lnTo>
                  <a:pt x="129391" y="84269"/>
                </a:lnTo>
                <a:lnTo>
                  <a:pt x="123162" y="80786"/>
                </a:lnTo>
                <a:lnTo>
                  <a:pt x="127541" y="60151"/>
                </a:lnTo>
                <a:lnTo>
                  <a:pt x="155667" y="60151"/>
                </a:lnTo>
                <a:lnTo>
                  <a:pt x="154806" y="54510"/>
                </a:lnTo>
                <a:lnTo>
                  <a:pt x="154331" y="52484"/>
                </a:lnTo>
                <a:close/>
              </a:path>
              <a:path w="216534" h="119380">
                <a:moveTo>
                  <a:pt x="161219" y="37286"/>
                </a:moveTo>
                <a:lnTo>
                  <a:pt x="148909" y="37286"/>
                </a:lnTo>
                <a:lnTo>
                  <a:pt x="154491" y="43347"/>
                </a:lnTo>
                <a:lnTo>
                  <a:pt x="194518" y="60344"/>
                </a:lnTo>
                <a:lnTo>
                  <a:pt x="204367" y="56799"/>
                </a:lnTo>
                <a:lnTo>
                  <a:pt x="208427" y="52999"/>
                </a:lnTo>
                <a:lnTo>
                  <a:pt x="191650" y="52999"/>
                </a:lnTo>
                <a:lnTo>
                  <a:pt x="184076" y="52361"/>
                </a:lnTo>
                <a:lnTo>
                  <a:pt x="176413" y="49473"/>
                </a:lnTo>
                <a:lnTo>
                  <a:pt x="170144" y="46360"/>
                </a:lnTo>
                <a:lnTo>
                  <a:pt x="163514" y="39720"/>
                </a:lnTo>
                <a:lnTo>
                  <a:pt x="161219" y="37286"/>
                </a:lnTo>
                <a:close/>
              </a:path>
              <a:path w="216534" h="119380">
                <a:moveTo>
                  <a:pt x="207199" y="14687"/>
                </a:moveTo>
                <a:lnTo>
                  <a:pt x="199005" y="14687"/>
                </a:lnTo>
                <a:lnTo>
                  <a:pt x="205984" y="19887"/>
                </a:lnTo>
                <a:lnTo>
                  <a:pt x="208430" y="27194"/>
                </a:lnTo>
                <a:lnTo>
                  <a:pt x="210784" y="34500"/>
                </a:lnTo>
                <a:lnTo>
                  <a:pt x="208430" y="42526"/>
                </a:lnTo>
                <a:lnTo>
                  <a:pt x="204596" y="46360"/>
                </a:lnTo>
                <a:lnTo>
                  <a:pt x="198650" y="51096"/>
                </a:lnTo>
                <a:lnTo>
                  <a:pt x="191650" y="52999"/>
                </a:lnTo>
                <a:lnTo>
                  <a:pt x="208427" y="52999"/>
                </a:lnTo>
                <a:lnTo>
                  <a:pt x="211832" y="49812"/>
                </a:lnTo>
                <a:lnTo>
                  <a:pt x="214836" y="43162"/>
                </a:lnTo>
                <a:lnTo>
                  <a:pt x="216167" y="36542"/>
                </a:lnTo>
                <a:lnTo>
                  <a:pt x="216122" y="30385"/>
                </a:lnTo>
                <a:lnTo>
                  <a:pt x="214998" y="25128"/>
                </a:lnTo>
                <a:lnTo>
                  <a:pt x="210999" y="18023"/>
                </a:lnTo>
                <a:lnTo>
                  <a:pt x="207199" y="14687"/>
                </a:lnTo>
                <a:close/>
              </a:path>
              <a:path w="216534" h="119380">
                <a:moveTo>
                  <a:pt x="157954" y="3887"/>
                </a:moveTo>
                <a:lnTo>
                  <a:pt x="160466" y="16832"/>
                </a:lnTo>
                <a:lnTo>
                  <a:pt x="168952" y="23683"/>
                </a:lnTo>
                <a:lnTo>
                  <a:pt x="179334" y="23426"/>
                </a:lnTo>
                <a:lnTo>
                  <a:pt x="187534" y="15047"/>
                </a:lnTo>
                <a:lnTo>
                  <a:pt x="199005" y="14687"/>
                </a:lnTo>
                <a:lnTo>
                  <a:pt x="207199" y="14687"/>
                </a:lnTo>
                <a:lnTo>
                  <a:pt x="206403" y="13989"/>
                </a:lnTo>
                <a:lnTo>
                  <a:pt x="175324" y="13989"/>
                </a:lnTo>
                <a:lnTo>
                  <a:pt x="166660" y="13660"/>
                </a:lnTo>
                <a:lnTo>
                  <a:pt x="163864" y="10166"/>
                </a:lnTo>
                <a:lnTo>
                  <a:pt x="157954" y="3887"/>
                </a:lnTo>
                <a:close/>
              </a:path>
              <a:path w="216534" h="119380">
                <a:moveTo>
                  <a:pt x="173965" y="0"/>
                </a:moveTo>
                <a:lnTo>
                  <a:pt x="167905" y="2028"/>
                </a:lnTo>
                <a:lnTo>
                  <a:pt x="163864" y="5315"/>
                </a:lnTo>
                <a:lnTo>
                  <a:pt x="167708" y="8788"/>
                </a:lnTo>
                <a:lnTo>
                  <a:pt x="170781" y="10166"/>
                </a:lnTo>
                <a:lnTo>
                  <a:pt x="175324" y="10875"/>
                </a:lnTo>
                <a:lnTo>
                  <a:pt x="175324" y="13989"/>
                </a:lnTo>
                <a:lnTo>
                  <a:pt x="206403" y="13989"/>
                </a:lnTo>
                <a:lnTo>
                  <a:pt x="204877" y="12650"/>
                </a:lnTo>
                <a:lnTo>
                  <a:pt x="196866" y="9431"/>
                </a:lnTo>
                <a:lnTo>
                  <a:pt x="187195" y="8788"/>
                </a:lnTo>
                <a:lnTo>
                  <a:pt x="180806" y="1497"/>
                </a:lnTo>
                <a:lnTo>
                  <a:pt x="173965" y="0"/>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9" name="object 9"/>
          <p:cNvSpPr/>
          <p:nvPr/>
        </p:nvSpPr>
        <p:spPr>
          <a:xfrm>
            <a:off x="2147943" y="2642388"/>
            <a:ext cx="388620" cy="341630"/>
          </a:xfrm>
          <a:custGeom>
            <a:avLst/>
            <a:gdLst/>
            <a:ahLst/>
            <a:cxnLst/>
            <a:rect l="l" t="t" r="r" b="b"/>
            <a:pathLst>
              <a:path w="388619" h="341630">
                <a:moveTo>
                  <a:pt x="71824" y="297179"/>
                </a:moveTo>
                <a:lnTo>
                  <a:pt x="53580" y="297179"/>
                </a:lnTo>
                <a:lnTo>
                  <a:pt x="53580" y="304800"/>
                </a:lnTo>
                <a:lnTo>
                  <a:pt x="22109" y="334009"/>
                </a:lnTo>
                <a:lnTo>
                  <a:pt x="22109" y="341629"/>
                </a:lnTo>
                <a:lnTo>
                  <a:pt x="71824" y="297179"/>
                </a:lnTo>
                <a:close/>
              </a:path>
              <a:path w="388619" h="341630">
                <a:moveTo>
                  <a:pt x="116482" y="0"/>
                </a:moveTo>
                <a:lnTo>
                  <a:pt x="112978" y="1269"/>
                </a:lnTo>
                <a:lnTo>
                  <a:pt x="107736" y="1269"/>
                </a:lnTo>
                <a:lnTo>
                  <a:pt x="102915" y="5079"/>
                </a:lnTo>
                <a:lnTo>
                  <a:pt x="59887" y="46989"/>
                </a:lnTo>
                <a:lnTo>
                  <a:pt x="25315" y="102869"/>
                </a:lnTo>
                <a:lnTo>
                  <a:pt x="4781" y="165100"/>
                </a:lnTo>
                <a:lnTo>
                  <a:pt x="81" y="212089"/>
                </a:lnTo>
                <a:lnTo>
                  <a:pt x="0" y="217169"/>
                </a:lnTo>
                <a:lnTo>
                  <a:pt x="1874" y="246379"/>
                </a:lnTo>
                <a:lnTo>
                  <a:pt x="6971" y="275589"/>
                </a:lnTo>
                <a:lnTo>
                  <a:pt x="14054" y="300989"/>
                </a:lnTo>
                <a:lnTo>
                  <a:pt x="21965" y="321309"/>
                </a:lnTo>
                <a:lnTo>
                  <a:pt x="21841" y="318769"/>
                </a:lnTo>
                <a:lnTo>
                  <a:pt x="21790" y="308609"/>
                </a:lnTo>
                <a:lnTo>
                  <a:pt x="32660" y="265429"/>
                </a:lnTo>
                <a:lnTo>
                  <a:pt x="40321" y="251459"/>
                </a:lnTo>
                <a:lnTo>
                  <a:pt x="31904" y="240029"/>
                </a:lnTo>
                <a:lnTo>
                  <a:pt x="41395" y="240029"/>
                </a:lnTo>
                <a:lnTo>
                  <a:pt x="36446" y="228600"/>
                </a:lnTo>
                <a:lnTo>
                  <a:pt x="92542" y="228600"/>
                </a:lnTo>
                <a:lnTo>
                  <a:pt x="95823" y="220979"/>
                </a:lnTo>
                <a:lnTo>
                  <a:pt x="100927" y="210819"/>
                </a:lnTo>
                <a:lnTo>
                  <a:pt x="48277" y="210819"/>
                </a:lnTo>
                <a:lnTo>
                  <a:pt x="47907" y="207009"/>
                </a:lnTo>
                <a:lnTo>
                  <a:pt x="46509" y="205739"/>
                </a:lnTo>
                <a:lnTo>
                  <a:pt x="44104" y="204469"/>
                </a:lnTo>
                <a:lnTo>
                  <a:pt x="45696" y="200659"/>
                </a:lnTo>
                <a:lnTo>
                  <a:pt x="17987" y="200659"/>
                </a:lnTo>
                <a:lnTo>
                  <a:pt x="27209" y="151129"/>
                </a:lnTo>
                <a:lnTo>
                  <a:pt x="42700" y="109219"/>
                </a:lnTo>
                <a:lnTo>
                  <a:pt x="61063" y="76200"/>
                </a:lnTo>
                <a:lnTo>
                  <a:pt x="78906" y="53339"/>
                </a:lnTo>
                <a:lnTo>
                  <a:pt x="99047" y="53339"/>
                </a:lnTo>
                <a:lnTo>
                  <a:pt x="106464" y="41909"/>
                </a:lnTo>
                <a:lnTo>
                  <a:pt x="114870" y="29209"/>
                </a:lnTo>
                <a:lnTo>
                  <a:pt x="120984" y="20319"/>
                </a:lnTo>
                <a:lnTo>
                  <a:pt x="123430" y="16509"/>
                </a:lnTo>
                <a:lnTo>
                  <a:pt x="123770" y="15239"/>
                </a:lnTo>
                <a:lnTo>
                  <a:pt x="121313" y="6350"/>
                </a:lnTo>
                <a:lnTo>
                  <a:pt x="119936" y="1269"/>
                </a:lnTo>
                <a:lnTo>
                  <a:pt x="116482" y="0"/>
                </a:lnTo>
                <a:close/>
              </a:path>
              <a:path w="388619" h="341630">
                <a:moveTo>
                  <a:pt x="79310" y="247650"/>
                </a:moveTo>
                <a:lnTo>
                  <a:pt x="73183" y="247650"/>
                </a:lnTo>
                <a:lnTo>
                  <a:pt x="66346" y="250189"/>
                </a:lnTo>
                <a:lnTo>
                  <a:pt x="83767" y="256539"/>
                </a:lnTo>
                <a:lnTo>
                  <a:pt x="61823" y="257809"/>
                </a:lnTo>
                <a:lnTo>
                  <a:pt x="61823" y="280669"/>
                </a:lnTo>
                <a:lnTo>
                  <a:pt x="35737" y="303529"/>
                </a:lnTo>
                <a:lnTo>
                  <a:pt x="35737" y="312419"/>
                </a:lnTo>
                <a:lnTo>
                  <a:pt x="53580" y="297179"/>
                </a:lnTo>
                <a:lnTo>
                  <a:pt x="71916" y="297179"/>
                </a:lnTo>
                <a:lnTo>
                  <a:pt x="77837" y="293369"/>
                </a:lnTo>
                <a:lnTo>
                  <a:pt x="80283" y="290829"/>
                </a:lnTo>
                <a:lnTo>
                  <a:pt x="83767" y="288289"/>
                </a:lnTo>
                <a:lnTo>
                  <a:pt x="87909" y="285750"/>
                </a:lnTo>
                <a:lnTo>
                  <a:pt x="112430" y="285750"/>
                </a:lnTo>
                <a:lnTo>
                  <a:pt x="125433" y="275589"/>
                </a:lnTo>
                <a:lnTo>
                  <a:pt x="147125" y="261619"/>
                </a:lnTo>
                <a:lnTo>
                  <a:pt x="166933" y="251459"/>
                </a:lnTo>
                <a:lnTo>
                  <a:pt x="87580" y="251459"/>
                </a:lnTo>
                <a:lnTo>
                  <a:pt x="84264" y="248919"/>
                </a:lnTo>
                <a:lnTo>
                  <a:pt x="79310" y="247650"/>
                </a:lnTo>
                <a:close/>
              </a:path>
              <a:path w="388619" h="341630">
                <a:moveTo>
                  <a:pt x="112430" y="285750"/>
                </a:moveTo>
                <a:lnTo>
                  <a:pt x="87909" y="285750"/>
                </a:lnTo>
                <a:lnTo>
                  <a:pt x="88629" y="289559"/>
                </a:lnTo>
                <a:lnTo>
                  <a:pt x="89307" y="293369"/>
                </a:lnTo>
                <a:lnTo>
                  <a:pt x="90355" y="297179"/>
                </a:lnTo>
                <a:lnTo>
                  <a:pt x="94868" y="300989"/>
                </a:lnTo>
                <a:lnTo>
                  <a:pt x="104303" y="292100"/>
                </a:lnTo>
                <a:lnTo>
                  <a:pt x="112430" y="285750"/>
                </a:lnTo>
                <a:close/>
              </a:path>
              <a:path w="388619" h="341630">
                <a:moveTo>
                  <a:pt x="231582" y="238759"/>
                </a:moveTo>
                <a:lnTo>
                  <a:pt x="192314" y="238759"/>
                </a:lnTo>
                <a:lnTo>
                  <a:pt x="177633" y="248919"/>
                </a:lnTo>
                <a:lnTo>
                  <a:pt x="160884" y="259079"/>
                </a:lnTo>
                <a:lnTo>
                  <a:pt x="145314" y="269239"/>
                </a:lnTo>
                <a:lnTo>
                  <a:pt x="134171" y="279400"/>
                </a:lnTo>
                <a:lnTo>
                  <a:pt x="132382" y="284479"/>
                </a:lnTo>
                <a:lnTo>
                  <a:pt x="133394" y="289559"/>
                </a:lnTo>
                <a:lnTo>
                  <a:pt x="136624" y="292100"/>
                </a:lnTo>
                <a:lnTo>
                  <a:pt x="141489" y="292100"/>
                </a:lnTo>
                <a:lnTo>
                  <a:pt x="151994" y="285750"/>
                </a:lnTo>
                <a:lnTo>
                  <a:pt x="162861" y="283209"/>
                </a:lnTo>
                <a:lnTo>
                  <a:pt x="172878" y="281939"/>
                </a:lnTo>
                <a:lnTo>
                  <a:pt x="184986" y="281939"/>
                </a:lnTo>
                <a:lnTo>
                  <a:pt x="189550" y="279400"/>
                </a:lnTo>
                <a:lnTo>
                  <a:pt x="191975" y="275589"/>
                </a:lnTo>
                <a:lnTo>
                  <a:pt x="194360" y="271779"/>
                </a:lnTo>
                <a:lnTo>
                  <a:pt x="194360" y="269239"/>
                </a:lnTo>
                <a:lnTo>
                  <a:pt x="188830" y="267969"/>
                </a:lnTo>
                <a:lnTo>
                  <a:pt x="220419" y="259079"/>
                </a:lnTo>
                <a:lnTo>
                  <a:pt x="233077" y="256539"/>
                </a:lnTo>
                <a:lnTo>
                  <a:pt x="248330" y="255269"/>
                </a:lnTo>
                <a:lnTo>
                  <a:pt x="254559" y="255269"/>
                </a:lnTo>
                <a:lnTo>
                  <a:pt x="258393" y="251459"/>
                </a:lnTo>
                <a:lnTo>
                  <a:pt x="260227" y="242569"/>
                </a:lnTo>
                <a:lnTo>
                  <a:pt x="220816" y="242569"/>
                </a:lnTo>
                <a:lnTo>
                  <a:pt x="231582" y="238759"/>
                </a:lnTo>
                <a:close/>
              </a:path>
              <a:path w="388619" h="341630">
                <a:moveTo>
                  <a:pt x="235171" y="237489"/>
                </a:moveTo>
                <a:lnTo>
                  <a:pt x="76829" y="237489"/>
                </a:lnTo>
                <a:lnTo>
                  <a:pt x="79933" y="238759"/>
                </a:lnTo>
                <a:lnTo>
                  <a:pt x="82719" y="240029"/>
                </a:lnTo>
                <a:lnTo>
                  <a:pt x="88629" y="243839"/>
                </a:lnTo>
                <a:lnTo>
                  <a:pt x="87909" y="250189"/>
                </a:lnTo>
                <a:lnTo>
                  <a:pt x="87580" y="251459"/>
                </a:lnTo>
                <a:lnTo>
                  <a:pt x="166933" y="251459"/>
                </a:lnTo>
                <a:lnTo>
                  <a:pt x="169409" y="250189"/>
                </a:lnTo>
                <a:lnTo>
                  <a:pt x="192314" y="238759"/>
                </a:lnTo>
                <a:lnTo>
                  <a:pt x="231582" y="238759"/>
                </a:lnTo>
                <a:lnTo>
                  <a:pt x="235171" y="237489"/>
                </a:lnTo>
                <a:close/>
              </a:path>
              <a:path w="388619" h="341630">
                <a:moveTo>
                  <a:pt x="41395" y="240029"/>
                </a:moveTo>
                <a:lnTo>
                  <a:pt x="31904" y="240029"/>
                </a:lnTo>
                <a:lnTo>
                  <a:pt x="43045" y="243839"/>
                </a:lnTo>
                <a:lnTo>
                  <a:pt x="41395" y="240029"/>
                </a:lnTo>
                <a:close/>
              </a:path>
              <a:path w="388619" h="341630">
                <a:moveTo>
                  <a:pt x="252144" y="238759"/>
                </a:moveTo>
                <a:lnTo>
                  <a:pt x="246033" y="238759"/>
                </a:lnTo>
                <a:lnTo>
                  <a:pt x="238449" y="240029"/>
                </a:lnTo>
                <a:lnTo>
                  <a:pt x="220816" y="242569"/>
                </a:lnTo>
                <a:lnTo>
                  <a:pt x="260227" y="242569"/>
                </a:lnTo>
                <a:lnTo>
                  <a:pt x="260489" y="241300"/>
                </a:lnTo>
                <a:lnTo>
                  <a:pt x="258064" y="240029"/>
                </a:lnTo>
                <a:lnTo>
                  <a:pt x="252144" y="238759"/>
                </a:lnTo>
                <a:close/>
              </a:path>
              <a:path w="388619" h="341630">
                <a:moveTo>
                  <a:pt x="92542" y="228600"/>
                </a:moveTo>
                <a:lnTo>
                  <a:pt x="36446" y="228600"/>
                </a:lnTo>
                <a:lnTo>
                  <a:pt x="44833" y="229869"/>
                </a:lnTo>
                <a:lnTo>
                  <a:pt x="51329" y="238759"/>
                </a:lnTo>
                <a:lnTo>
                  <a:pt x="55379" y="234950"/>
                </a:lnTo>
                <a:lnTo>
                  <a:pt x="63612" y="232409"/>
                </a:lnTo>
                <a:lnTo>
                  <a:pt x="90902" y="232409"/>
                </a:lnTo>
                <a:lnTo>
                  <a:pt x="92542" y="228600"/>
                </a:lnTo>
                <a:close/>
              </a:path>
              <a:path w="388619" h="341630">
                <a:moveTo>
                  <a:pt x="90902" y="232409"/>
                </a:moveTo>
                <a:lnTo>
                  <a:pt x="63612" y="232409"/>
                </a:lnTo>
                <a:lnTo>
                  <a:pt x="71577" y="238759"/>
                </a:lnTo>
                <a:lnTo>
                  <a:pt x="76829" y="237489"/>
                </a:lnTo>
                <a:lnTo>
                  <a:pt x="235171" y="237489"/>
                </a:lnTo>
                <a:lnTo>
                  <a:pt x="238760" y="236219"/>
                </a:lnTo>
                <a:lnTo>
                  <a:pt x="96399" y="236219"/>
                </a:lnTo>
                <a:lnTo>
                  <a:pt x="94580" y="233679"/>
                </a:lnTo>
                <a:lnTo>
                  <a:pt x="90355" y="233679"/>
                </a:lnTo>
                <a:lnTo>
                  <a:pt x="90902" y="232409"/>
                </a:lnTo>
                <a:close/>
              </a:path>
              <a:path w="388619" h="341630">
                <a:moveTo>
                  <a:pt x="332529" y="78739"/>
                </a:moveTo>
                <a:lnTo>
                  <a:pt x="328017" y="80009"/>
                </a:lnTo>
                <a:lnTo>
                  <a:pt x="323664" y="80009"/>
                </a:lnTo>
                <a:lnTo>
                  <a:pt x="317667" y="82550"/>
                </a:lnTo>
                <a:lnTo>
                  <a:pt x="310305" y="85089"/>
                </a:lnTo>
                <a:lnTo>
                  <a:pt x="301859" y="87629"/>
                </a:lnTo>
                <a:lnTo>
                  <a:pt x="282235" y="96519"/>
                </a:lnTo>
                <a:lnTo>
                  <a:pt x="232815" y="121919"/>
                </a:lnTo>
                <a:lnTo>
                  <a:pt x="179168" y="158750"/>
                </a:lnTo>
                <a:lnTo>
                  <a:pt x="138019" y="193039"/>
                </a:lnTo>
                <a:lnTo>
                  <a:pt x="118877" y="212089"/>
                </a:lnTo>
                <a:lnTo>
                  <a:pt x="113670" y="217169"/>
                </a:lnTo>
                <a:lnTo>
                  <a:pt x="108135" y="223519"/>
                </a:lnTo>
                <a:lnTo>
                  <a:pt x="102352" y="229869"/>
                </a:lnTo>
                <a:lnTo>
                  <a:pt x="96399" y="236219"/>
                </a:lnTo>
                <a:lnTo>
                  <a:pt x="238760" y="236219"/>
                </a:lnTo>
                <a:lnTo>
                  <a:pt x="242349" y="234950"/>
                </a:lnTo>
                <a:lnTo>
                  <a:pt x="287216" y="222250"/>
                </a:lnTo>
                <a:lnTo>
                  <a:pt x="292452" y="220979"/>
                </a:lnTo>
                <a:lnTo>
                  <a:pt x="136278" y="220979"/>
                </a:lnTo>
                <a:lnTo>
                  <a:pt x="170203" y="191769"/>
                </a:lnTo>
                <a:lnTo>
                  <a:pt x="209826" y="163829"/>
                </a:lnTo>
                <a:lnTo>
                  <a:pt x="255119" y="139700"/>
                </a:lnTo>
                <a:lnTo>
                  <a:pt x="306052" y="121919"/>
                </a:lnTo>
                <a:lnTo>
                  <a:pt x="343391" y="121919"/>
                </a:lnTo>
                <a:lnTo>
                  <a:pt x="349718" y="119379"/>
                </a:lnTo>
                <a:lnTo>
                  <a:pt x="363443" y="115569"/>
                </a:lnTo>
                <a:lnTo>
                  <a:pt x="378400" y="111759"/>
                </a:lnTo>
                <a:lnTo>
                  <a:pt x="385749" y="110489"/>
                </a:lnTo>
                <a:lnTo>
                  <a:pt x="387126" y="107950"/>
                </a:lnTo>
                <a:lnTo>
                  <a:pt x="387296" y="105409"/>
                </a:lnTo>
                <a:lnTo>
                  <a:pt x="305004" y="105409"/>
                </a:lnTo>
                <a:lnTo>
                  <a:pt x="315930" y="100329"/>
                </a:lnTo>
                <a:lnTo>
                  <a:pt x="323462" y="96519"/>
                </a:lnTo>
                <a:lnTo>
                  <a:pt x="328903" y="93979"/>
                </a:lnTo>
                <a:lnTo>
                  <a:pt x="333557" y="91439"/>
                </a:lnTo>
                <a:lnTo>
                  <a:pt x="335263" y="90169"/>
                </a:lnTo>
                <a:lnTo>
                  <a:pt x="336332" y="87629"/>
                </a:lnTo>
                <a:lnTo>
                  <a:pt x="336332" y="80009"/>
                </a:lnTo>
                <a:lnTo>
                  <a:pt x="332529" y="78739"/>
                </a:lnTo>
                <a:close/>
              </a:path>
              <a:path w="388619" h="341630">
                <a:moveTo>
                  <a:pt x="93490" y="232409"/>
                </a:moveTo>
                <a:lnTo>
                  <a:pt x="90355" y="233679"/>
                </a:lnTo>
                <a:lnTo>
                  <a:pt x="94580" y="233679"/>
                </a:lnTo>
                <a:lnTo>
                  <a:pt x="93490" y="232409"/>
                </a:lnTo>
                <a:close/>
              </a:path>
              <a:path w="388619" h="341630">
                <a:moveTo>
                  <a:pt x="343391" y="121919"/>
                </a:moveTo>
                <a:lnTo>
                  <a:pt x="306052" y="121919"/>
                </a:lnTo>
                <a:lnTo>
                  <a:pt x="257670" y="143509"/>
                </a:lnTo>
                <a:lnTo>
                  <a:pt x="208265" y="171450"/>
                </a:lnTo>
                <a:lnTo>
                  <a:pt x="165310" y="199389"/>
                </a:lnTo>
                <a:lnTo>
                  <a:pt x="136278" y="220979"/>
                </a:lnTo>
                <a:lnTo>
                  <a:pt x="292452" y="220979"/>
                </a:lnTo>
                <a:lnTo>
                  <a:pt x="308159" y="217169"/>
                </a:lnTo>
                <a:lnTo>
                  <a:pt x="214217" y="217169"/>
                </a:lnTo>
                <a:lnTo>
                  <a:pt x="242121" y="203200"/>
                </a:lnTo>
                <a:lnTo>
                  <a:pt x="266267" y="193039"/>
                </a:lnTo>
                <a:lnTo>
                  <a:pt x="289698" y="184150"/>
                </a:lnTo>
                <a:lnTo>
                  <a:pt x="315457" y="177800"/>
                </a:lnTo>
                <a:lnTo>
                  <a:pt x="325550" y="173989"/>
                </a:lnTo>
                <a:lnTo>
                  <a:pt x="327297" y="172719"/>
                </a:lnTo>
                <a:lnTo>
                  <a:pt x="327729" y="168909"/>
                </a:lnTo>
                <a:lnTo>
                  <a:pt x="278209" y="168909"/>
                </a:lnTo>
                <a:lnTo>
                  <a:pt x="297058" y="161289"/>
                </a:lnTo>
                <a:lnTo>
                  <a:pt x="315856" y="152400"/>
                </a:lnTo>
                <a:lnTo>
                  <a:pt x="333666" y="146050"/>
                </a:lnTo>
                <a:lnTo>
                  <a:pt x="349549" y="139700"/>
                </a:lnTo>
                <a:lnTo>
                  <a:pt x="353743" y="138429"/>
                </a:lnTo>
                <a:lnTo>
                  <a:pt x="356158" y="135889"/>
                </a:lnTo>
                <a:lnTo>
                  <a:pt x="356158" y="134619"/>
                </a:lnTo>
                <a:lnTo>
                  <a:pt x="312671" y="134619"/>
                </a:lnTo>
                <a:lnTo>
                  <a:pt x="333902" y="125729"/>
                </a:lnTo>
                <a:lnTo>
                  <a:pt x="343391" y="121919"/>
                </a:lnTo>
                <a:close/>
              </a:path>
              <a:path w="388619" h="341630">
                <a:moveTo>
                  <a:pt x="318910" y="201929"/>
                </a:moveTo>
                <a:lnTo>
                  <a:pt x="305364" y="201929"/>
                </a:lnTo>
                <a:lnTo>
                  <a:pt x="289166" y="203200"/>
                </a:lnTo>
                <a:lnTo>
                  <a:pt x="268929" y="204469"/>
                </a:lnTo>
                <a:lnTo>
                  <a:pt x="244122" y="209550"/>
                </a:lnTo>
                <a:lnTo>
                  <a:pt x="214217" y="217169"/>
                </a:lnTo>
                <a:lnTo>
                  <a:pt x="308159" y="217169"/>
                </a:lnTo>
                <a:lnTo>
                  <a:pt x="316526" y="214629"/>
                </a:lnTo>
                <a:lnTo>
                  <a:pt x="317574" y="212089"/>
                </a:lnTo>
                <a:lnTo>
                  <a:pt x="317903" y="207009"/>
                </a:lnTo>
                <a:lnTo>
                  <a:pt x="318910" y="201929"/>
                </a:lnTo>
                <a:close/>
              </a:path>
              <a:path w="388619" h="341630">
                <a:moveTo>
                  <a:pt x="95148" y="170179"/>
                </a:moveTo>
                <a:lnTo>
                  <a:pt x="63242" y="170179"/>
                </a:lnTo>
                <a:lnTo>
                  <a:pt x="57510" y="182879"/>
                </a:lnTo>
                <a:lnTo>
                  <a:pt x="53262" y="194309"/>
                </a:lnTo>
                <a:lnTo>
                  <a:pt x="50262" y="203200"/>
                </a:lnTo>
                <a:lnTo>
                  <a:pt x="48277" y="210819"/>
                </a:lnTo>
                <a:lnTo>
                  <a:pt x="100927" y="210819"/>
                </a:lnTo>
                <a:lnTo>
                  <a:pt x="102203" y="208279"/>
                </a:lnTo>
                <a:lnTo>
                  <a:pt x="103772" y="204469"/>
                </a:lnTo>
                <a:lnTo>
                  <a:pt x="82020" y="204469"/>
                </a:lnTo>
                <a:lnTo>
                  <a:pt x="89073" y="184150"/>
                </a:lnTo>
                <a:lnTo>
                  <a:pt x="95148" y="170179"/>
                </a:lnTo>
                <a:close/>
              </a:path>
              <a:path w="388619" h="341630">
                <a:moveTo>
                  <a:pt x="101487" y="182879"/>
                </a:moveTo>
                <a:lnTo>
                  <a:pt x="97643" y="186689"/>
                </a:lnTo>
                <a:lnTo>
                  <a:pt x="95237" y="187959"/>
                </a:lnTo>
                <a:lnTo>
                  <a:pt x="91445" y="193039"/>
                </a:lnTo>
                <a:lnTo>
                  <a:pt x="90355" y="194309"/>
                </a:lnTo>
                <a:lnTo>
                  <a:pt x="82020" y="204469"/>
                </a:lnTo>
                <a:lnTo>
                  <a:pt x="103772" y="204469"/>
                </a:lnTo>
                <a:lnTo>
                  <a:pt x="105341" y="200659"/>
                </a:lnTo>
                <a:lnTo>
                  <a:pt x="107407" y="194309"/>
                </a:lnTo>
                <a:lnTo>
                  <a:pt x="106369" y="190500"/>
                </a:lnTo>
                <a:lnTo>
                  <a:pt x="104303" y="187959"/>
                </a:lnTo>
                <a:lnTo>
                  <a:pt x="101487" y="182879"/>
                </a:lnTo>
                <a:close/>
              </a:path>
              <a:path w="388619" h="341630">
                <a:moveTo>
                  <a:pt x="99047" y="53339"/>
                </a:moveTo>
                <a:lnTo>
                  <a:pt x="78906" y="53339"/>
                </a:lnTo>
                <a:lnTo>
                  <a:pt x="57591" y="91439"/>
                </a:lnTo>
                <a:lnTo>
                  <a:pt x="40749" y="130809"/>
                </a:lnTo>
                <a:lnTo>
                  <a:pt x="27756" y="168909"/>
                </a:lnTo>
                <a:lnTo>
                  <a:pt x="17987" y="200659"/>
                </a:lnTo>
                <a:lnTo>
                  <a:pt x="45696" y="200659"/>
                </a:lnTo>
                <a:lnTo>
                  <a:pt x="47818" y="195579"/>
                </a:lnTo>
                <a:lnTo>
                  <a:pt x="51957" y="187959"/>
                </a:lnTo>
                <a:lnTo>
                  <a:pt x="56954" y="179069"/>
                </a:lnTo>
                <a:lnTo>
                  <a:pt x="63242" y="170179"/>
                </a:lnTo>
                <a:lnTo>
                  <a:pt x="95148" y="170179"/>
                </a:lnTo>
                <a:lnTo>
                  <a:pt x="101087" y="160019"/>
                </a:lnTo>
                <a:lnTo>
                  <a:pt x="107736" y="147319"/>
                </a:lnTo>
                <a:lnTo>
                  <a:pt x="90705" y="147319"/>
                </a:lnTo>
                <a:lnTo>
                  <a:pt x="98990" y="132079"/>
                </a:lnTo>
                <a:lnTo>
                  <a:pt x="113614" y="106679"/>
                </a:lnTo>
                <a:lnTo>
                  <a:pt x="114893" y="104139"/>
                </a:lnTo>
                <a:lnTo>
                  <a:pt x="93850" y="104139"/>
                </a:lnTo>
                <a:lnTo>
                  <a:pt x="104967" y="86359"/>
                </a:lnTo>
                <a:lnTo>
                  <a:pt x="113834" y="73659"/>
                </a:lnTo>
                <a:lnTo>
                  <a:pt x="89307" y="73659"/>
                </a:lnTo>
                <a:lnTo>
                  <a:pt x="97399" y="55879"/>
                </a:lnTo>
                <a:lnTo>
                  <a:pt x="99047" y="53339"/>
                </a:lnTo>
                <a:close/>
              </a:path>
              <a:path w="388619" h="341630">
                <a:moveTo>
                  <a:pt x="329713" y="161289"/>
                </a:moveTo>
                <a:lnTo>
                  <a:pt x="321387" y="161289"/>
                </a:lnTo>
                <a:lnTo>
                  <a:pt x="316024" y="162559"/>
                </a:lnTo>
                <a:lnTo>
                  <a:pt x="307387" y="162559"/>
                </a:lnTo>
                <a:lnTo>
                  <a:pt x="294956" y="165100"/>
                </a:lnTo>
                <a:lnTo>
                  <a:pt x="278209" y="168909"/>
                </a:lnTo>
                <a:lnTo>
                  <a:pt x="327729" y="168909"/>
                </a:lnTo>
                <a:lnTo>
                  <a:pt x="328017" y="166369"/>
                </a:lnTo>
                <a:lnTo>
                  <a:pt x="329713" y="161289"/>
                </a:lnTo>
                <a:close/>
              </a:path>
              <a:path w="388619" h="341630">
                <a:moveTo>
                  <a:pt x="104991" y="133350"/>
                </a:moveTo>
                <a:lnTo>
                  <a:pt x="102915" y="134619"/>
                </a:lnTo>
                <a:lnTo>
                  <a:pt x="99061" y="135889"/>
                </a:lnTo>
                <a:lnTo>
                  <a:pt x="98023" y="138429"/>
                </a:lnTo>
                <a:lnTo>
                  <a:pt x="90705" y="147319"/>
                </a:lnTo>
                <a:lnTo>
                  <a:pt x="107736" y="147319"/>
                </a:lnTo>
                <a:lnTo>
                  <a:pt x="108815" y="144779"/>
                </a:lnTo>
                <a:lnTo>
                  <a:pt x="108815" y="140969"/>
                </a:lnTo>
                <a:lnTo>
                  <a:pt x="107407" y="137159"/>
                </a:lnTo>
                <a:lnTo>
                  <a:pt x="106369" y="134619"/>
                </a:lnTo>
                <a:lnTo>
                  <a:pt x="104991" y="133350"/>
                </a:lnTo>
                <a:close/>
              </a:path>
              <a:path w="388619" h="341630">
                <a:moveTo>
                  <a:pt x="355131" y="127000"/>
                </a:moveTo>
                <a:lnTo>
                  <a:pt x="350958" y="127000"/>
                </a:lnTo>
                <a:lnTo>
                  <a:pt x="343744" y="128269"/>
                </a:lnTo>
                <a:lnTo>
                  <a:pt x="334805" y="129539"/>
                </a:lnTo>
                <a:lnTo>
                  <a:pt x="324372" y="132079"/>
                </a:lnTo>
                <a:lnTo>
                  <a:pt x="312671" y="134619"/>
                </a:lnTo>
                <a:lnTo>
                  <a:pt x="356158" y="134619"/>
                </a:lnTo>
                <a:lnTo>
                  <a:pt x="356158" y="128269"/>
                </a:lnTo>
                <a:lnTo>
                  <a:pt x="355131" y="127000"/>
                </a:lnTo>
                <a:close/>
              </a:path>
              <a:path w="388619" h="341630">
                <a:moveTo>
                  <a:pt x="379490" y="96519"/>
                </a:moveTo>
                <a:lnTo>
                  <a:pt x="365744" y="96519"/>
                </a:lnTo>
                <a:lnTo>
                  <a:pt x="347327" y="97789"/>
                </a:lnTo>
                <a:lnTo>
                  <a:pt x="326370" y="100329"/>
                </a:lnTo>
                <a:lnTo>
                  <a:pt x="305004" y="105409"/>
                </a:lnTo>
                <a:lnTo>
                  <a:pt x="387296" y="105409"/>
                </a:lnTo>
                <a:lnTo>
                  <a:pt x="387465" y="102869"/>
                </a:lnTo>
                <a:lnTo>
                  <a:pt x="388304" y="97789"/>
                </a:lnTo>
                <a:lnTo>
                  <a:pt x="384351" y="97789"/>
                </a:lnTo>
                <a:lnTo>
                  <a:pt x="379490" y="96519"/>
                </a:lnTo>
                <a:close/>
              </a:path>
              <a:path w="388619" h="341630">
                <a:moveTo>
                  <a:pt x="112978" y="83819"/>
                </a:moveTo>
                <a:lnTo>
                  <a:pt x="109863" y="87629"/>
                </a:lnTo>
                <a:lnTo>
                  <a:pt x="107407" y="90169"/>
                </a:lnTo>
                <a:lnTo>
                  <a:pt x="105341" y="91439"/>
                </a:lnTo>
                <a:lnTo>
                  <a:pt x="101137" y="96519"/>
                </a:lnTo>
                <a:lnTo>
                  <a:pt x="93850" y="104139"/>
                </a:lnTo>
                <a:lnTo>
                  <a:pt x="114893" y="104139"/>
                </a:lnTo>
                <a:lnTo>
                  <a:pt x="116811" y="100329"/>
                </a:lnTo>
                <a:lnTo>
                  <a:pt x="118538" y="96519"/>
                </a:lnTo>
                <a:lnTo>
                  <a:pt x="120984" y="95250"/>
                </a:lnTo>
                <a:lnTo>
                  <a:pt x="116482" y="88900"/>
                </a:lnTo>
                <a:lnTo>
                  <a:pt x="112978" y="83819"/>
                </a:lnTo>
                <a:close/>
              </a:path>
              <a:path w="388619" h="341630">
                <a:moveTo>
                  <a:pt x="388514" y="96519"/>
                </a:moveTo>
                <a:lnTo>
                  <a:pt x="384351" y="97789"/>
                </a:lnTo>
                <a:lnTo>
                  <a:pt x="388304" y="97789"/>
                </a:lnTo>
                <a:lnTo>
                  <a:pt x="388514" y="96519"/>
                </a:lnTo>
                <a:close/>
              </a:path>
              <a:path w="388619" h="341630">
                <a:moveTo>
                  <a:pt x="124787" y="39369"/>
                </a:moveTo>
                <a:lnTo>
                  <a:pt x="119936" y="41909"/>
                </a:lnTo>
                <a:lnTo>
                  <a:pt x="117490" y="44450"/>
                </a:lnTo>
                <a:lnTo>
                  <a:pt x="111091" y="50800"/>
                </a:lnTo>
                <a:lnTo>
                  <a:pt x="106150" y="55879"/>
                </a:lnTo>
                <a:lnTo>
                  <a:pt x="99833" y="62229"/>
                </a:lnTo>
                <a:lnTo>
                  <a:pt x="89307" y="73659"/>
                </a:lnTo>
                <a:lnTo>
                  <a:pt x="113834" y="73659"/>
                </a:lnTo>
                <a:lnTo>
                  <a:pt x="114721" y="72389"/>
                </a:lnTo>
                <a:lnTo>
                  <a:pt x="122126" y="63500"/>
                </a:lnTo>
                <a:lnTo>
                  <a:pt x="126195" y="58419"/>
                </a:lnTo>
                <a:lnTo>
                  <a:pt x="129659" y="52069"/>
                </a:lnTo>
                <a:lnTo>
                  <a:pt x="130008" y="50800"/>
                </a:lnTo>
                <a:lnTo>
                  <a:pt x="124787" y="39369"/>
                </a:lnTo>
                <a:close/>
              </a:path>
            </a:pathLst>
          </a:custGeom>
          <a:solidFill>
            <a:srgbClr val="FFFFFF"/>
          </a:solidFill>
        </p:spPr>
        <p:txBody>
          <a:bodyPr wrap="square" lIns="0" tIns="0" rIns="0" bIns="0" rtlCol="0"/>
          <a:lstStyle/>
          <a:p>
            <a:endParaRPr>
              <a:ea typeface="Tahoma" panose="020B0604030504040204" charset="0"/>
              <a:cs typeface="Tahoma" panose="020B0604030504040204" charset="0"/>
            </a:endParaRPr>
          </a:p>
        </p:txBody>
      </p:sp>
      <p:sp>
        <p:nvSpPr>
          <p:cNvPr id="10" name="object 10"/>
          <p:cNvSpPr txBox="1"/>
          <p:nvPr/>
        </p:nvSpPr>
        <p:spPr>
          <a:xfrm>
            <a:off x="2591729" y="2912119"/>
            <a:ext cx="3281679" cy="161583"/>
          </a:xfrm>
          <a:prstGeom prst="rect">
            <a:avLst/>
          </a:prstGeom>
        </p:spPr>
        <p:txBody>
          <a:bodyPr vert="horz" wrap="square" lIns="0" tIns="15240" rIns="0" bIns="0" rtlCol="0">
            <a:spAutoFit/>
          </a:bodyPr>
          <a:lstStyle/>
          <a:p>
            <a:pPr>
              <a:spcBef>
                <a:spcPts val="120"/>
              </a:spcBef>
            </a:pPr>
            <a:r>
              <a:rPr sz="950" spc="-5" dirty="0">
                <a:solidFill>
                  <a:srgbClr val="FFFFFF"/>
                </a:solidFill>
                <a:latin typeface="Tahoma" panose="020B0604030504040204"/>
                <a:ea typeface="Tahoma" panose="020B0604030504040204" charset="0"/>
                <a:cs typeface="Tahoma" panose="020B0604030504040204"/>
              </a:rPr>
              <a:t>The</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Knowledge,</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Information</a:t>
            </a:r>
            <a:r>
              <a:rPr sz="950" spc="-60"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and</a:t>
            </a:r>
            <a:r>
              <a:rPr sz="950" spc="-60" dirty="0">
                <a:solidFill>
                  <a:srgbClr val="FFFFFF"/>
                </a:solidFill>
                <a:latin typeface="Tahoma" panose="020B0604030504040204"/>
                <a:ea typeface="Tahoma" panose="020B0604030504040204" charset="0"/>
                <a:cs typeface="Tahoma" panose="020B0604030504040204"/>
              </a:rPr>
              <a:t> </a:t>
            </a:r>
            <a:r>
              <a:rPr sz="950" spc="-10" dirty="0">
                <a:solidFill>
                  <a:srgbClr val="FFFFFF"/>
                </a:solidFill>
                <a:latin typeface="Tahoma" panose="020B0604030504040204"/>
                <a:ea typeface="Tahoma" panose="020B0604030504040204" charset="0"/>
                <a:cs typeface="Tahoma" panose="020B0604030504040204"/>
              </a:rPr>
              <a:t>Innovation</a:t>
            </a:r>
            <a:r>
              <a:rPr sz="950" spc="-60" dirty="0">
                <a:solidFill>
                  <a:srgbClr val="FFFFFF"/>
                </a:solidFill>
                <a:latin typeface="Tahoma" panose="020B0604030504040204"/>
                <a:ea typeface="Tahoma" panose="020B0604030504040204" charset="0"/>
                <a:cs typeface="Tahoma" panose="020B0604030504040204"/>
              </a:rPr>
              <a:t> </a:t>
            </a:r>
            <a:r>
              <a:rPr sz="950" spc="25" dirty="0">
                <a:solidFill>
                  <a:srgbClr val="FFFFFF"/>
                </a:solidFill>
                <a:latin typeface="Tahoma" panose="020B0604030504040204"/>
                <a:ea typeface="Tahoma" panose="020B0604030504040204" charset="0"/>
                <a:cs typeface="Tahoma" panose="020B0604030504040204"/>
              </a:rPr>
              <a:t>Research</a:t>
            </a:r>
            <a:r>
              <a:rPr sz="950" spc="-65" dirty="0">
                <a:solidFill>
                  <a:srgbClr val="FFFFFF"/>
                </a:solidFill>
                <a:latin typeface="Tahoma" panose="020B0604030504040204"/>
                <a:ea typeface="Tahoma" panose="020B0604030504040204" charset="0"/>
                <a:cs typeface="Tahoma" panose="020B0604030504040204"/>
              </a:rPr>
              <a:t> </a:t>
            </a:r>
            <a:r>
              <a:rPr sz="950" spc="5" dirty="0">
                <a:solidFill>
                  <a:srgbClr val="FFFFFF"/>
                </a:solidFill>
                <a:latin typeface="Tahoma" panose="020B0604030504040204"/>
                <a:ea typeface="Tahoma" panose="020B0604030504040204" charset="0"/>
                <a:cs typeface="Tahoma" panose="020B0604030504040204"/>
              </a:rPr>
              <a:t>Group</a:t>
            </a:r>
            <a:endParaRPr sz="950">
              <a:latin typeface="Tahoma" panose="020B0604030504040204"/>
              <a:ea typeface="Tahoma" panose="020B0604030504040204" charset="0"/>
              <a:cs typeface="Tahoma" panose="020B0604030504040204"/>
            </a:endParaRPr>
          </a:p>
        </p:txBody>
      </p:sp>
      <p:sp>
        <p:nvSpPr>
          <p:cNvPr id="16" name="Rectangle 15"/>
          <p:cNvSpPr/>
          <p:nvPr/>
        </p:nvSpPr>
        <p:spPr>
          <a:xfrm>
            <a:off x="914400" y="457200"/>
            <a:ext cx="10757844" cy="1469185"/>
          </a:xfrm>
          <a:prstGeom prst="rect">
            <a:avLst/>
          </a:prstGeom>
        </p:spPr>
        <p:txBody>
          <a:bodyPr wrap="square">
            <a:spAutoFit/>
          </a:bodyPr>
          <a:lstStyle/>
          <a:p>
            <a:pPr algn="ctr">
              <a:lnSpc>
                <a:spcPct val="150000"/>
              </a:lnSpc>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Would the purchase precondition increase promotion effectiveness?</a:t>
            </a:r>
            <a:endPar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12" name="TextBox 11"/>
          <p:cNvSpPr txBox="1"/>
          <p:nvPr/>
        </p:nvSpPr>
        <p:spPr>
          <a:xfrm>
            <a:off x="800033" y="2302725"/>
            <a:ext cx="4347665" cy="1488293"/>
          </a:xfrm>
          <a:prstGeom prst="rect">
            <a:avLst/>
          </a:prstGeom>
          <a:noFill/>
        </p:spPr>
        <p:txBody>
          <a:bodyPr wrap="none" rtlCol="0">
            <a:spAutoFit/>
          </a:bodyPr>
          <a:lstStyle/>
          <a:p>
            <a:pPr algn="ctr">
              <a:lnSpc>
                <a:spcPct val="150000"/>
              </a:lnSpc>
            </a:pPr>
            <a:r>
              <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Professionals </a:t>
            </a:r>
          </a:p>
          <a:p>
            <a:pPr algn="ctr">
              <a:lnSpc>
                <a:spcPct val="150000"/>
              </a:lnSpc>
            </a:pPr>
            <a:r>
              <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in Marketing / Sales</a:t>
            </a:r>
            <a:endParaRPr lang="en-US" sz="3200" dirty="0">
              <a:ea typeface="Tahoma" panose="020B0604030504040204" charset="0"/>
              <a:cs typeface="Tahoma" panose="020B0604030504040204" charset="0"/>
            </a:endParaRPr>
          </a:p>
        </p:txBody>
      </p:sp>
      <p:sp>
        <p:nvSpPr>
          <p:cNvPr id="11" name="Rectangle 10"/>
          <p:cNvSpPr/>
          <p:nvPr/>
        </p:nvSpPr>
        <p:spPr>
          <a:xfrm>
            <a:off x="671607" y="4681836"/>
            <a:ext cx="4604519" cy="1049711"/>
          </a:xfrm>
          <a:prstGeom prst="rect">
            <a:avLst/>
          </a:prstGeom>
        </p:spPr>
        <p:txBody>
          <a:bodyPr wrap="square">
            <a:spAutoFit/>
          </a:bodyPr>
          <a:lstStyle/>
          <a:p>
            <a:pPr algn="ctr">
              <a:lnSpc>
                <a:spcPct val="150000"/>
              </a:lnSpc>
            </a:pPr>
            <a:r>
              <a:rPr lang="en-US" altLang="zh-CN" sz="4800" b="1" dirty="0">
                <a:solidFill>
                  <a:schemeClr val="tx1">
                    <a:lumMod val="75000"/>
                    <a:lumOff val="25000"/>
                  </a:schemeClr>
                </a:solidFill>
                <a:latin typeface="Tahoma" panose="020B0604030504040204" charset="0"/>
                <a:ea typeface="Tahoma" panose="020B0604030504040204" charset="0"/>
                <a:cs typeface="Tahoma" panose="020B0604030504040204" charset="0"/>
              </a:rPr>
              <a:t>12%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predicted so</a:t>
            </a:r>
            <a:endPar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cxnSp>
        <p:nvCxnSpPr>
          <p:cNvPr id="13" name="Straight Connector 12"/>
          <p:cNvCxnSpPr/>
          <p:nvPr/>
        </p:nvCxnSpPr>
        <p:spPr>
          <a:xfrm>
            <a:off x="6096000" y="2400730"/>
            <a:ext cx="0" cy="3613914"/>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92717" y="2642388"/>
            <a:ext cx="4677884" cy="749629"/>
          </a:xfrm>
          <a:prstGeom prst="rect">
            <a:avLst/>
          </a:prstGeom>
          <a:noFill/>
        </p:spPr>
        <p:txBody>
          <a:bodyPr wrap="none" rtlCol="0">
            <a:spAutoFit/>
          </a:bodyPr>
          <a:lstStyle/>
          <a:p>
            <a:pPr algn="ctr">
              <a:lnSpc>
                <a:spcPct val="150000"/>
              </a:lnSpc>
            </a:pPr>
            <a:r>
              <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Lay Grocery Shoppers</a:t>
            </a:r>
            <a:endParaRPr lang="en-US" sz="3200" dirty="0">
              <a:ea typeface="Tahoma" panose="020B0604030504040204" charset="0"/>
              <a:cs typeface="Tahoma" panose="020B0604030504040204" charset="0"/>
            </a:endParaRPr>
          </a:p>
        </p:txBody>
      </p:sp>
      <p:sp>
        <p:nvSpPr>
          <p:cNvPr id="17" name="Rectangle 16"/>
          <p:cNvSpPr/>
          <p:nvPr/>
        </p:nvSpPr>
        <p:spPr>
          <a:xfrm>
            <a:off x="6629400" y="4655603"/>
            <a:ext cx="4604519" cy="1049711"/>
          </a:xfrm>
          <a:prstGeom prst="rect">
            <a:avLst/>
          </a:prstGeom>
        </p:spPr>
        <p:txBody>
          <a:bodyPr wrap="square">
            <a:spAutoFit/>
          </a:bodyPr>
          <a:lstStyle/>
          <a:p>
            <a:pPr algn="ctr">
              <a:lnSpc>
                <a:spcPct val="150000"/>
              </a:lnSpc>
            </a:pPr>
            <a:r>
              <a:rPr lang="en-US" altLang="zh-CN" sz="4800" b="1" dirty="0">
                <a:solidFill>
                  <a:schemeClr val="tx1">
                    <a:lumMod val="75000"/>
                    <a:lumOff val="25000"/>
                  </a:schemeClr>
                </a:solidFill>
                <a:latin typeface="Tahoma" panose="020B0604030504040204" charset="0"/>
                <a:ea typeface="Tahoma" panose="020B0604030504040204" charset="0"/>
                <a:cs typeface="Tahoma" panose="020B0604030504040204" charset="0"/>
              </a:rPr>
              <a:t>10%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predicted so</a:t>
            </a:r>
            <a:endParaRPr 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1981200" y="381000"/>
            <a:ext cx="8023556" cy="730521"/>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The</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Existing</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Literature</a:t>
            </a:r>
          </a:p>
        </p:txBody>
      </p:sp>
      <p:sp>
        <p:nvSpPr>
          <p:cNvPr id="8" name="Text Box 17"/>
          <p:cNvSpPr txBox="1">
            <a:spLocks noChangeArrowheads="1"/>
          </p:cNvSpPr>
          <p:nvPr/>
        </p:nvSpPr>
        <p:spPr bwMode="auto">
          <a:xfrm>
            <a:off x="6400800" y="2027126"/>
            <a:ext cx="5257800" cy="4830874"/>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marL="342900" indent="-342900" algn="l">
              <a:lnSpc>
                <a:spcPct val="150000"/>
              </a:lnSpc>
              <a:spcAft>
                <a:spcPts val="1200"/>
              </a:spcAft>
              <a:buFont typeface="Tahoma" panose="020B0604030504040204" charset="0"/>
              <a:buChar char="•"/>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Deal</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restrictions are, in general,  “promoters of promotions</a:t>
            </a:r>
            <a:r>
              <a:rPr lang="zh-CN" altLang="en-US" sz="2400" b="1" dirty="0">
                <a:solidFill>
                  <a:schemeClr val="tx1">
                    <a:lumMod val="75000"/>
                    <a:lumOff val="25000"/>
                  </a:schemeClr>
                </a:solidFill>
                <a:latin typeface="Tahoma" panose="020B0604030504040204" charset="0"/>
                <a:ea typeface="Tahoma" panose="020B0604030504040204" charset="0"/>
                <a:cs typeface="Tahoma" panose="020B0604030504040204" charset="0"/>
              </a:rPr>
              <a:t>”</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by accentuating deal value (Inman, Peter, and </a:t>
            </a:r>
            <a:r>
              <a:rPr lang="en-US" altLang="zh-CN" sz="2400" b="1" dirty="0" err="1">
                <a:solidFill>
                  <a:schemeClr val="tx1">
                    <a:lumMod val="75000"/>
                    <a:lumOff val="25000"/>
                  </a:schemeClr>
                </a:solidFill>
                <a:latin typeface="Tahoma" panose="020B0604030504040204" charset="0"/>
                <a:ea typeface="Tahoma" panose="020B0604030504040204" charset="0"/>
                <a:cs typeface="Tahoma" panose="020B0604030504040204" charset="0"/>
              </a:rPr>
              <a:t>Raghubir</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1997). </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cxnSp>
        <p:nvCxnSpPr>
          <p:cNvPr id="11" name="Straight Connector 10"/>
          <p:cNvCxnSpPr>
            <a:cxnSpLocks/>
          </p:cNvCxnSpPr>
          <p:nvPr/>
        </p:nvCxnSpPr>
        <p:spPr>
          <a:xfrm>
            <a:off x="6002971" y="1752600"/>
            <a:ext cx="0" cy="358140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Box 17"/>
          <p:cNvSpPr txBox="1">
            <a:spLocks noChangeArrowheads="1"/>
          </p:cNvSpPr>
          <p:nvPr/>
        </p:nvSpPr>
        <p:spPr bwMode="auto">
          <a:xfrm>
            <a:off x="414612" y="1752600"/>
            <a:ext cx="5562600" cy="6246646"/>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marL="342900" indent="-342900" algn="l">
              <a:lnSpc>
                <a:spcPct val="150000"/>
              </a:lnSpc>
              <a:spcAft>
                <a:spcPts val="1200"/>
              </a:spcAft>
              <a:buFont typeface="Tahoma" panose="020B0604030504040204" charset="0"/>
              <a:buChar char="•"/>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 preconditions hurt perceived fairness (</a:t>
            </a:r>
            <a:r>
              <a:rPr lang="en-US" altLang="zh-CN" sz="2400" b="1" dirty="0" err="1">
                <a:solidFill>
                  <a:schemeClr val="tx1">
                    <a:lumMod val="75000"/>
                    <a:lumOff val="25000"/>
                  </a:schemeClr>
                </a:solidFill>
                <a:latin typeface="Tahoma" panose="020B0604030504040204" charset="0"/>
                <a:ea typeface="Tahoma" panose="020B0604030504040204" charset="0"/>
                <a:cs typeface="Tahoma" panose="020B0604030504040204" charset="0"/>
              </a:rPr>
              <a:t>Gneezy</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2005).</a:t>
            </a:r>
          </a:p>
          <a:p>
            <a:pPr marL="342900" indent="-342900" algn="l">
              <a:lnSpc>
                <a:spcPct val="150000"/>
              </a:lnSpc>
              <a:spcAft>
                <a:spcPts val="1200"/>
              </a:spcAft>
              <a:buFont typeface="Tahoma" panose="020B0604030504040204" charset="0"/>
              <a:buChar char="•"/>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 preconditions diminish perceived freedom of choice (</a:t>
            </a:r>
            <a:r>
              <a:rPr lang="en-US" altLang="zh-CN" sz="2400" b="1" dirty="0" err="1">
                <a:solidFill>
                  <a:schemeClr val="tx1">
                    <a:lumMod val="75000"/>
                    <a:lumOff val="25000"/>
                  </a:schemeClr>
                </a:solidFill>
                <a:latin typeface="Tahoma" panose="020B0604030504040204" charset="0"/>
                <a:ea typeface="Tahoma" panose="020B0604030504040204" charset="0"/>
                <a:cs typeface="Tahoma" panose="020B0604030504040204" charset="0"/>
              </a:rPr>
              <a:t>Wierich</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and </a:t>
            </a:r>
            <a:r>
              <a:rPr lang="en-US" altLang="zh-CN" sz="2400" b="1" dirty="0" err="1">
                <a:solidFill>
                  <a:schemeClr val="tx1">
                    <a:lumMod val="75000"/>
                    <a:lumOff val="25000"/>
                  </a:schemeClr>
                </a:solidFill>
                <a:latin typeface="Tahoma" panose="020B0604030504040204" charset="0"/>
                <a:ea typeface="Tahoma" panose="020B0604030504040204" charset="0"/>
                <a:cs typeface="Tahoma" panose="020B0604030504040204" charset="0"/>
              </a:rPr>
              <a:t>Zielke</a:t>
            </a: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 2014).</a:t>
            </a:r>
          </a:p>
          <a:p>
            <a:pPr marL="342900" indent="-342900" algn="l">
              <a:lnSpc>
                <a:spcPct val="150000"/>
              </a:lnSpc>
              <a:spcAft>
                <a:spcPts val="1200"/>
              </a:spcAft>
              <a:buFont typeface="Tahoma" panose="020B0604030504040204" charset="0"/>
              <a:buChar char="•"/>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1981200" y="341086"/>
            <a:ext cx="8023556" cy="810350"/>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600" b="1" dirty="0">
                <a:solidFill>
                  <a:schemeClr val="tx1">
                    <a:lumMod val="75000"/>
                    <a:lumOff val="25000"/>
                  </a:schemeClr>
                </a:solidFill>
                <a:latin typeface="Tahoma" panose="020B0604030504040204" charset="0"/>
                <a:ea typeface="Tahoma" panose="020B0604030504040204" charset="0"/>
                <a:cs typeface="Tahoma" panose="020B0604030504040204" charset="0"/>
              </a:rPr>
              <a:t>Research Question</a:t>
            </a:r>
          </a:p>
        </p:txBody>
      </p:sp>
      <p:sp>
        <p:nvSpPr>
          <p:cNvPr id="13" name="Text Box 17"/>
          <p:cNvSpPr txBox="1">
            <a:spLocks noChangeArrowheads="1"/>
          </p:cNvSpPr>
          <p:nvPr/>
        </p:nvSpPr>
        <p:spPr bwMode="auto">
          <a:xfrm>
            <a:off x="838200" y="1965068"/>
            <a:ext cx="10744200" cy="4615431"/>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4400" b="1" dirty="0">
                <a:solidFill>
                  <a:schemeClr val="tx1">
                    <a:lumMod val="75000"/>
                    <a:lumOff val="25000"/>
                  </a:schemeClr>
                </a:solidFill>
                <a:latin typeface="Tahoma" panose="020B0604030504040204" charset="0"/>
                <a:ea typeface="Tahoma" panose="020B0604030504040204" charset="0"/>
                <a:cs typeface="Tahoma" panose="020B0604030504040204" charset="0"/>
              </a:rPr>
              <a:t>WHEN</a:t>
            </a:r>
            <a:r>
              <a:rPr lang="en-US" altLang="zh-CN" sz="3600" b="1" dirty="0">
                <a:solidFill>
                  <a:schemeClr val="tx1">
                    <a:lumMod val="75000"/>
                    <a:lumOff val="25000"/>
                  </a:schemeClr>
                </a:solidFill>
                <a:latin typeface="Tahoma" panose="020B0604030504040204" charset="0"/>
                <a:ea typeface="Tahoma" panose="020B0604030504040204" charset="0"/>
                <a:cs typeface="Tahoma" panose="020B0604030504040204" charset="0"/>
              </a:rPr>
              <a:t> and </a:t>
            </a:r>
            <a:r>
              <a:rPr lang="en-US" altLang="zh-CN" sz="4400" b="1" dirty="0">
                <a:solidFill>
                  <a:schemeClr val="tx1">
                    <a:lumMod val="75000"/>
                    <a:lumOff val="25000"/>
                  </a:schemeClr>
                </a:solidFill>
                <a:latin typeface="Tahoma" panose="020B0604030504040204" charset="0"/>
                <a:ea typeface="Tahoma" panose="020B0604030504040204" charset="0"/>
                <a:cs typeface="Tahoma" panose="020B0604030504040204" charset="0"/>
              </a:rPr>
              <a:t>WHY</a:t>
            </a:r>
            <a:r>
              <a:rPr lang="en-US" altLang="zh-CN" sz="3600" b="1" dirty="0">
                <a:solidFill>
                  <a:schemeClr val="tx1">
                    <a:lumMod val="75000"/>
                    <a:lumOff val="25000"/>
                  </a:schemeClr>
                </a:solidFill>
                <a:latin typeface="Tahoma" panose="020B0604030504040204" charset="0"/>
                <a:ea typeface="Tahoma" panose="020B0604030504040204" charset="0"/>
                <a:cs typeface="Tahoma" panose="020B0604030504040204" charset="0"/>
              </a:rPr>
              <a:t> do purchase preconditions influence consumer behavior? </a:t>
            </a:r>
          </a:p>
          <a:p>
            <a:pPr marL="342900" indent="-342900" algn="l">
              <a:lnSpc>
                <a:spcPct val="150000"/>
              </a:lnSpc>
              <a:spcAft>
                <a:spcPts val="1200"/>
              </a:spcAft>
              <a:buFont typeface="Tahoma" panose="020B0604030504040204" charset="0"/>
              <a:buChar char="•"/>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1018661" y="547509"/>
            <a:ext cx="10401300" cy="810350"/>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600" b="1" dirty="0">
                <a:solidFill>
                  <a:schemeClr val="tx1">
                    <a:lumMod val="75000"/>
                    <a:lumOff val="25000"/>
                  </a:schemeClr>
                </a:solidFill>
                <a:latin typeface="Tahoma" panose="020B0604030504040204" charset="0"/>
                <a:ea typeface="Tahoma" panose="020B0604030504040204" charset="0"/>
                <a:cs typeface="Tahoma" panose="020B0604030504040204" charset="0"/>
              </a:rPr>
              <a:t>A Novel Insight into Purchase Preconditions</a:t>
            </a:r>
          </a:p>
        </p:txBody>
      </p:sp>
      <p:sp>
        <p:nvSpPr>
          <p:cNvPr id="13" name="Text Box 17"/>
          <p:cNvSpPr txBox="1">
            <a:spLocks noChangeArrowheads="1"/>
          </p:cNvSpPr>
          <p:nvPr/>
        </p:nvSpPr>
        <p:spPr bwMode="auto">
          <a:xfrm>
            <a:off x="1809750" y="1981200"/>
            <a:ext cx="8801100" cy="4984763"/>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Purchase preconditions</a:t>
            </a:r>
            <a:r>
              <a:rPr lang="zh-CN" altLang="en-US" sz="3200" b="1" dirty="0">
                <a:solidFill>
                  <a:schemeClr val="tx1">
                    <a:lumMod val="75000"/>
                    <a:lumOff val="25000"/>
                  </a:schemeClr>
                </a:solidFill>
                <a:latin typeface="Tahoma" panose="020B0604030504040204" charset="0"/>
                <a:ea typeface="Tahoma" panose="020B0604030504040204" charset="0"/>
                <a:cs typeface="Tahoma" panose="020B0604030504040204" charset="0"/>
              </a:rPr>
              <a:t> </a:t>
            </a:r>
            <a:r>
              <a:rPr lang="en-US" altLang="zh-CN" sz="3200" b="1" dirty="0">
                <a:solidFill>
                  <a:schemeClr val="tx1">
                    <a:lumMod val="75000"/>
                    <a:lumOff val="25000"/>
                  </a:schemeClr>
                </a:solidFill>
                <a:latin typeface="Tahoma" panose="020B0604030504040204" charset="0"/>
                <a:ea typeface="Tahoma" panose="020B0604030504040204" charset="0"/>
                <a:cs typeface="Tahoma" panose="020B0604030504040204" charset="0"/>
              </a:rPr>
              <a:t>as external references points that reset consumers’ discount magnitude calculus</a:t>
            </a:r>
          </a:p>
          <a:p>
            <a:pPr marL="342900" indent="-342900" algn="l">
              <a:lnSpc>
                <a:spcPct val="150000"/>
              </a:lnSpc>
              <a:spcAft>
                <a:spcPts val="1200"/>
              </a:spcAft>
              <a:buFont typeface="Tahoma" panose="020B0604030504040204" charset="0"/>
              <a:buChar char="•"/>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pic>
        <p:nvPicPr>
          <p:cNvPr id="5" name="Picture 4"/>
          <p:cNvPicPr>
            <a:picLocks noChangeAspect="1"/>
          </p:cNvPicPr>
          <p:nvPr/>
        </p:nvPicPr>
        <p:blipFill>
          <a:blip r:embed="rId3"/>
          <a:stretch>
            <a:fillRect/>
          </a:stretch>
        </p:blipFill>
        <p:spPr>
          <a:xfrm>
            <a:off x="5410200" y="4724400"/>
            <a:ext cx="1618222" cy="1618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7"/>
          <p:cNvSpPr txBox="1">
            <a:spLocks noChangeArrowheads="1"/>
          </p:cNvSpPr>
          <p:nvPr/>
        </p:nvSpPr>
        <p:spPr bwMode="auto">
          <a:xfrm>
            <a:off x="685800" y="533400"/>
            <a:ext cx="10896600" cy="3353547"/>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nSpc>
                <a:spcPct val="150000"/>
              </a:lnSpc>
              <a:spcAft>
                <a:spcPts val="1200"/>
              </a:spcAft>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Consumers often judge a price promotion by comparing it to a reference point (Monroe 1973).</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
        <p:nvSpPr>
          <p:cNvPr id="6" name="Text Box 17"/>
          <p:cNvSpPr txBox="1">
            <a:spLocks noChangeArrowheads="1"/>
          </p:cNvSpPr>
          <p:nvPr/>
        </p:nvSpPr>
        <p:spPr bwMode="auto">
          <a:xfrm>
            <a:off x="895350" y="2227662"/>
            <a:ext cx="5238750" cy="5077096"/>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gn="l">
              <a:lnSpc>
                <a:spcPct val="150000"/>
              </a:lnSpc>
              <a:spcAft>
                <a:spcPts val="1200"/>
              </a:spcAft>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External Reference Point</a:t>
            </a:r>
          </a:p>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Directly observed pieces of information present in the decision-making environment (Mayhew &amp; Winer 1992)</a:t>
            </a:r>
          </a:p>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Precise and objective</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cxnSp>
        <p:nvCxnSpPr>
          <p:cNvPr id="7" name="Straight Connector 6"/>
          <p:cNvCxnSpPr/>
          <p:nvPr/>
        </p:nvCxnSpPr>
        <p:spPr>
          <a:xfrm>
            <a:off x="6134100" y="2516221"/>
            <a:ext cx="0" cy="3655979"/>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Box 17"/>
          <p:cNvSpPr txBox="1">
            <a:spLocks noChangeArrowheads="1"/>
          </p:cNvSpPr>
          <p:nvPr/>
        </p:nvSpPr>
        <p:spPr bwMode="auto">
          <a:xfrm>
            <a:off x="6705600" y="2227662"/>
            <a:ext cx="5238750" cy="5077096"/>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rtlCol="0" anchor="ctr">
            <a:spAutoFit/>
          </a:bodyPr>
          <a:lstStyle>
            <a:defPPr>
              <a:defRPr lang="en-US"/>
            </a:defPPr>
            <a:lvl1pPr marL="0" marR="0" lvl="0" indent="0" algn="ctr" defTabSz="457200" eaLnBrk="1" fontAlgn="auto" latinLnBrk="0" hangingPunct="1">
              <a:lnSpc>
                <a:spcPct val="100000"/>
              </a:lnSpc>
              <a:spcAft>
                <a:spcPts val="300"/>
              </a:spcAft>
              <a:buClrTx/>
              <a:buSzTx/>
              <a:buFontTx/>
              <a:buNone/>
              <a:defRPr kumimoji="0" sz="2000" i="0" u="none" strike="noStrike" cap="none" spc="0" normalizeH="0" baseline="0">
                <a:ln>
                  <a:noFill/>
                </a:ln>
                <a:solidFill>
                  <a:schemeClr val="accent1">
                    <a:lumMod val="75000"/>
                  </a:schemeClr>
                </a:solidFill>
                <a:effectLst/>
                <a:uLnTx/>
                <a:uFillTx/>
                <a:latin typeface="Bookman Old Style" panose="02050604050505020204" pitchFamily="18" charset="0"/>
                <a:ea typeface="Arial Unicode MS" panose="020B0604020202020204" pitchFamily="34" charset="-128"/>
                <a:cs typeface="Arial Unicode MS" panose="020B0604020202020204" pitchFamily="34" charset="-128"/>
              </a:defRPr>
            </a:lvl1pPr>
          </a:lstStyle>
          <a:p>
            <a:pPr algn="l">
              <a:lnSpc>
                <a:spcPct val="150000"/>
              </a:lnSpc>
              <a:spcAft>
                <a:spcPts val="1200"/>
              </a:spcAft>
            </a:pPr>
            <a:r>
              <a:rPr lang="en-US" altLang="zh-CN" sz="2800" b="1" dirty="0">
                <a:solidFill>
                  <a:schemeClr val="tx1">
                    <a:lumMod val="75000"/>
                    <a:lumOff val="25000"/>
                  </a:schemeClr>
                </a:solidFill>
                <a:latin typeface="Tahoma" panose="020B0604030504040204" charset="0"/>
                <a:ea typeface="Tahoma" panose="020B0604030504040204" charset="0"/>
                <a:cs typeface="Tahoma" panose="020B0604030504040204" charset="0"/>
              </a:rPr>
              <a:t>Internal Reference Point</a:t>
            </a:r>
          </a:p>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Absent in the environment, developed from experience, and based on memory (Biswas et al. 1993)</a:t>
            </a:r>
          </a:p>
          <a:p>
            <a:pPr marL="342900" indent="-342900" algn="l">
              <a:lnSpc>
                <a:spcPct val="150000"/>
              </a:lnSpc>
              <a:spcAft>
                <a:spcPts val="1200"/>
              </a:spcAft>
              <a:buFont typeface="Wingdings" pitchFamily="2" charset="2"/>
              <a:buChar char="Ø"/>
            </a:pPr>
            <a:r>
              <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rPr>
              <a:t>Flexible and subjective</a:t>
            </a:r>
          </a:p>
          <a:p>
            <a:pPr algn="l">
              <a:lnSpc>
                <a:spcPct val="150000"/>
              </a:lnSpc>
              <a:spcAft>
                <a:spcPts val="1200"/>
              </a:spcAft>
            </a:pPr>
            <a:endParaRPr lang="en-US" altLang="zh-CN" sz="2400" b="1" dirty="0">
              <a:solidFill>
                <a:schemeClr val="tx1">
                  <a:lumMod val="75000"/>
                  <a:lumOff val="25000"/>
                </a:schemeClr>
              </a:solidFill>
              <a:latin typeface="Tahoma" panose="020B0604030504040204" charset="0"/>
              <a:ea typeface="Tahoma" panose="020B0604030504040204" charset="0"/>
              <a:cs typeface="Tahoma" panose="020B0604030504040204" charset="0"/>
            </a:endParaRPr>
          </a:p>
          <a:p>
            <a:pPr>
              <a:lnSpc>
                <a:spcPct val="150000"/>
              </a:lnSpc>
              <a:spcAft>
                <a:spcPts val="1200"/>
              </a:spcAft>
            </a:pPr>
            <a:endParaRPr lang="en-US" altLang="zh-CN" b="1" dirty="0">
              <a:solidFill>
                <a:schemeClr val="tx1">
                  <a:lumMod val="75000"/>
                  <a:lumOff val="25000"/>
                </a:schemeClr>
              </a:solidFill>
              <a:latin typeface="Tahoma" panose="020B0604030504040204" charset="0"/>
              <a:ea typeface="Tahoma" panose="020B0604030504040204" charset="0"/>
              <a:cs typeface="Tahom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76c13249-8242-4444-8968-c36d4dcc4edd"/>
  <p:tag name="COMMONDATA" val="eyJoZGlkIjoiYWZkMGUyZmMzMGU5ZGYxYTgyZjc1OGI0MWI5YzQ3Y2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Tahoma"/>
        <a:ea typeface=""/>
        <a:cs typeface=""/>
        <a:font script="Jpan" typeface="游ゴシック Light"/>
        <a:font script="Hang" typeface="맑은 고딕"/>
        <a:font script="Hans" typeface="Tahoma"/>
        <a:font script="Hant" typeface="新細明體"/>
        <a:font script="Arab" typeface="Tahoma"/>
        <a:font script="Hebr" typeface="Tahom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ahoma"/>
        <a:ea typeface=""/>
        <a:cs typeface=""/>
        <a:font script="Jpan" typeface="游ゴシック"/>
        <a:font script="Hang" typeface="맑은 고딕"/>
        <a:font script="Hans" typeface="Tahoma"/>
        <a:font script="Hant" typeface="新細明體"/>
        <a:font script="Arab" typeface="Tahoma"/>
        <a:font script="Hebr" typeface="Tahom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Tahoma"/>
        <a:ea typeface=""/>
        <a:cs typeface=""/>
        <a:font script="Jpan" typeface="Yu Gothic Light"/>
        <a:font script="Hang" typeface="맑은 고딕"/>
        <a:font script="Hans" typeface="DengXian Light"/>
        <a:font script="Hant" typeface="新細明體"/>
        <a:font script="Arab" typeface="Tahoma"/>
        <a:font script="Hebr" typeface="Tahom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ahoma"/>
        <a:ea typeface=""/>
        <a:cs typeface=""/>
        <a:font script="Jpan" typeface="Yu Gothic"/>
        <a:font script="Hang" typeface="맑은 고딕"/>
        <a:font script="Hans" typeface="DengXian"/>
        <a:font script="Hant" typeface="新細明體"/>
        <a:font script="Arab" typeface="Tahoma"/>
        <a:font script="Hebr" typeface="Tahom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Tahoma"/>
        <a:ea typeface=""/>
        <a:cs typeface=""/>
        <a:font script="Jpan" typeface="游ゴシック Light"/>
        <a:font script="Hang" typeface="맑은 고딕"/>
        <a:font script="Hans" typeface="Tahoma"/>
        <a:font script="Hant" typeface="新細明體"/>
        <a:font script="Arab" typeface="Tahoma"/>
        <a:font script="Hebr" typeface="Tahom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ahoma"/>
        <a:ea typeface=""/>
        <a:cs typeface=""/>
        <a:font script="Jpan" typeface="游ゴシック"/>
        <a:font script="Hang" typeface="맑은 고딕"/>
        <a:font script="Hans" typeface="Tahoma"/>
        <a:font script="Hant" typeface="新細明體"/>
        <a:font script="Arab" typeface="Tahoma"/>
        <a:font script="Hebr" typeface="Tahom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2392</Words>
  <Application>Microsoft Office PowerPoint</Application>
  <PresentationFormat>Widescreen</PresentationFormat>
  <Paragraphs>456</Paragraphs>
  <Slides>41</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Times New Roman</vt:lpstr>
      <vt:lpstr>Arial</vt:lpstr>
      <vt:lpstr>Tahoma</vt:lpstr>
      <vt:lpstr>Wingdings</vt:lpstr>
      <vt:lpstr>Office Theme</vt:lpstr>
      <vt:lpstr>PowerPoint Presentation</vt:lpstr>
      <vt:lpstr>Guanzhong 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the Internal Reference Point  (Typical Expenditures)</vt:lpstr>
      <vt:lpstr>Empirical Overview</vt:lpstr>
      <vt:lpstr>Study 1A Basic Effect (Facebook)</vt:lpstr>
      <vt:lpstr>PowerPoint Presentation</vt:lpstr>
      <vt:lpstr>Study 1B Basic Effect (Controlled Experiment)</vt:lpstr>
      <vt:lpstr>PowerPoint Presentation</vt:lpstr>
      <vt:lpstr>Study 2 Manipulating the Reference Point-Cutoff </vt:lpstr>
      <vt:lpstr>Study 2 Manipulating the Reference Point-Cutoff </vt:lpstr>
      <vt:lpstr>PowerPoint Presentation</vt:lpstr>
      <vt:lpstr>PowerPoint Presentation</vt:lpstr>
      <vt:lpstr>PowerPoint Presentation</vt:lpstr>
      <vt:lpstr>Study 3 Attenuating the Reference Effect – Percentage Discount</vt:lpstr>
      <vt:lpstr>PowerPoint Presentation</vt:lpstr>
      <vt:lpstr>PowerPoint Presentation</vt:lpstr>
      <vt:lpstr>PowerPoint Presentation</vt:lpstr>
      <vt:lpstr>PowerPoint Presentation</vt:lpstr>
      <vt:lpstr>Study 4  Attenuating the Reference Effect – Category Restriction</vt:lpstr>
      <vt:lpstr>PowerPoint Presentation</vt:lpstr>
      <vt:lpstr>PowerPoint Presentation</vt:lpstr>
      <vt:lpstr>PowerPoint Presentation</vt:lpstr>
      <vt:lpstr>PowerPoint Presentation</vt:lpstr>
      <vt:lpstr>Study 5 Smaller Restricted Discount vs. Larger Unrestricted Discount</vt:lpstr>
      <vt:lpstr>Study 5 Smaller Restricted Discount vs. Larger Unrestricted Discount</vt:lpstr>
      <vt:lpstr>PowerPoint Presentation</vt:lpstr>
      <vt:lpstr>Contributions</vt:lpstr>
      <vt:lpstr>Thank you!</vt:lpstr>
      <vt:lpstr>Alternative Explanation Mere Evaluability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EXPERIMENTS IN  QUALITATIVE RESEARCH</dc:title>
  <dc:creator>David Hardisty</dc:creator>
  <cp:lastModifiedBy>David Hardisty</cp:lastModifiedBy>
  <cp:revision>947</cp:revision>
  <cp:lastPrinted>2022-10-18T08:18:00Z</cp:lastPrinted>
  <dcterms:created xsi:type="dcterms:W3CDTF">2021-02-16T17:06:00Z</dcterms:created>
  <dcterms:modified xsi:type="dcterms:W3CDTF">2023-05-31T13:06:12Z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2021-02-16T08:00:00Z</vt:filetime>
  </property>
  <property fmtid="{D5CDD505-2E9C-101B-9397-08002B2CF9AE}" pid="3" name="LastSaved">
    <vt:filetime>2021-02-16T08:00:00Z</vt:filetime>
  </property>
  <property fmtid="{D5CDD505-2E9C-101B-9397-08002B2CF9AE}" pid="4" name="ICV">
    <vt:lpwstr>50ED516989C94F6AAF6693465009EC48_12</vt:lpwstr>
  </property>
  <property fmtid="{D5CDD505-2E9C-101B-9397-08002B2CF9AE}" pid="5" name="KSOProductBuildVer">
    <vt:lpwstr>2052-11.1.0.14309</vt:lpwstr>
  </property>
</Properties>
</file>